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57" r:id="rId6"/>
    <p:sldId id="320" r:id="rId7"/>
    <p:sldId id="363" r:id="rId8"/>
    <p:sldId id="342" r:id="rId9"/>
    <p:sldId id="318" r:id="rId10"/>
    <p:sldId id="344" r:id="rId11"/>
    <p:sldId id="337" r:id="rId12"/>
    <p:sldId id="364" r:id="rId13"/>
    <p:sldId id="357" r:id="rId14"/>
    <p:sldId id="343" r:id="rId15"/>
    <p:sldId id="365" r:id="rId16"/>
    <p:sldId id="349" r:id="rId17"/>
    <p:sldId id="361" r:id="rId18"/>
    <p:sldId id="348" r:id="rId19"/>
    <p:sldId id="358" r:id="rId20"/>
    <p:sldId id="351" r:id="rId21"/>
    <p:sldId id="345" r:id="rId22"/>
    <p:sldId id="350" r:id="rId23"/>
    <p:sldId id="362" r:id="rId24"/>
    <p:sldId id="339" r:id="rId25"/>
    <p:sldId id="352" r:id="rId26"/>
    <p:sldId id="347" r:id="rId27"/>
    <p:sldId id="354" r:id="rId28"/>
    <p:sldId id="360" r:id="rId29"/>
    <p:sldId id="340" r:id="rId30"/>
    <p:sldId id="306" r:id="rId31"/>
    <p:sldId id="35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7/4/2024</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3:05:07.532"/>
    </inkml:context>
    <inkml:brush xml:id="br0">
      <inkml:brushProperty name="width" value="0.035" units="cm"/>
      <inkml:brushProperty name="height" value="0.035" units="cm"/>
      <inkml:brushProperty name="color" value="#FFFFFF"/>
    </inkml:brush>
  </inkml:definitions>
  <inkml:trace contextRef="#ctx0" brushRef="#br0">0 0 24575,'310'0'-1365,"-294"0"-5461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7/4/2024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6</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66911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27</a:t>
            </a:fld>
            <a:endParaRPr lang="en-US" dirty="0"/>
          </a:p>
        </p:txBody>
      </p:sp>
    </p:spTree>
    <p:extLst>
      <p:ext uri="{BB962C8B-B14F-4D97-AF65-F5344CB8AC3E}">
        <p14:creationId xmlns:p14="http://schemas.microsoft.com/office/powerpoint/2010/main" val="33965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endParaRPr lang="en-US" dirty="0"/>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a:t>2/1/20XX</a:t>
            </a:r>
            <a:endParaRPr lang="en-US" dirty="0"/>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6" name="Freeform: Shape 15">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2" name="Oval 21">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4" name="Rectangle 2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Placeholder 4" descr="Diagram, schematic&#10;&#10;Description automatically generated">
            <a:extLst>
              <a:ext uri="{FF2B5EF4-FFF2-40B4-BE49-F238E27FC236}">
                <a16:creationId xmlns:a16="http://schemas.microsoft.com/office/drawing/2014/main" id="{8A3708F4-762C-0406-374C-605A26FADD9D}"/>
              </a:ext>
            </a:extLst>
          </p:cNvPr>
          <p:cNvPicPr>
            <a:picLocks noGrp="1" noChangeAspect="1"/>
          </p:cNvPicPr>
          <p:nvPr>
            <p:ph type="pic" sz="quarter" idx="13"/>
          </p:nvPr>
        </p:nvPicPr>
        <p:blipFill rotWithShape="1">
          <a:blip r:embed="rId2"/>
          <a:srcRect t="23562" r="1" b="23564"/>
          <a:stretch/>
        </p:blipFill>
        <p:spPr>
          <a:xfrm>
            <a:off x="-1" y="10"/>
            <a:ext cx="12191997" cy="6857990"/>
          </a:xfrm>
          <a:prstGeom prst="rect">
            <a:avLst/>
          </a:prstGeom>
        </p:spPr>
      </p:pic>
      <p:sp>
        <p:nvSpPr>
          <p:cNvPr id="26" name="Rectangle 25">
            <a:extLst>
              <a:ext uri="{FF2B5EF4-FFF2-40B4-BE49-F238E27FC236}">
                <a16:creationId xmlns:a16="http://schemas.microsoft.com/office/drawing/2014/main" id="{55E902CB-1D4C-4599-B01D-A1CD4D2D9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603955" cy="6858000"/>
          </a:xfrm>
          <a:prstGeom prst="rect">
            <a:avLst/>
          </a:prstGeom>
          <a:gradFill>
            <a:gsLst>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aphic 190">
            <a:extLst>
              <a:ext uri="{FF2B5EF4-FFF2-40B4-BE49-F238E27FC236}">
                <a16:creationId xmlns:a16="http://schemas.microsoft.com/office/drawing/2014/main" id="{F3F5D407-83EF-4D7F-9DAF-4C3CEB778F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982" y="827494"/>
            <a:ext cx="1291642" cy="429215"/>
            <a:chOff x="2504802" y="1755501"/>
            <a:chExt cx="1598829" cy="531293"/>
          </a:xfrm>
          <a:solidFill>
            <a:schemeClr val="tx1"/>
          </a:solidFill>
        </p:grpSpPr>
        <p:sp>
          <p:nvSpPr>
            <p:cNvPr id="29" name="Freeform: Shape 28">
              <a:extLst>
                <a:ext uri="{FF2B5EF4-FFF2-40B4-BE49-F238E27FC236}">
                  <a16:creationId xmlns:a16="http://schemas.microsoft.com/office/drawing/2014/main" id="{CC07906A-A83F-47F2-975A-C1756F44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C38730D-4164-41D4-81C0-E9A070EA8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D2539C73-C848-4608-957A-D6C0169139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736" y="533549"/>
            <a:ext cx="5356040" cy="5343028"/>
            <a:chOff x="739960" y="1925092"/>
            <a:chExt cx="4376696" cy="4366063"/>
          </a:xfrm>
        </p:grpSpPr>
        <p:sp>
          <p:nvSpPr>
            <p:cNvPr id="33" name="Oval 32">
              <a:extLst>
                <a:ext uri="{FF2B5EF4-FFF2-40B4-BE49-F238E27FC236}">
                  <a16:creationId xmlns:a16="http://schemas.microsoft.com/office/drawing/2014/main" id="{253EEDFE-1D2D-4938-9DF2-97FB4F709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EA4CF2D-570F-4529-ADDA-B37CF05B6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Oval 34">
              <a:extLst>
                <a:ext uri="{FF2B5EF4-FFF2-40B4-BE49-F238E27FC236}">
                  <a16:creationId xmlns:a16="http://schemas.microsoft.com/office/drawing/2014/main" id="{CBE92B83-AFA7-40B1-9D3C-502840BAD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920988" y="1260909"/>
            <a:ext cx="3952428" cy="2822713"/>
          </a:xfrm>
        </p:spPr>
        <p:txBody>
          <a:bodyPr vert="horz" lIns="91440" tIns="45720" rIns="91440" bIns="45720" rtlCol="0" anchor="ctr">
            <a:normAutofit/>
          </a:bodyPr>
          <a:lstStyle/>
          <a:p>
            <a:pPr algn="ctr"/>
            <a:r>
              <a:rPr lang="en-US" sz="6600" cap="all" spc="0" dirty="0"/>
              <a:t>Digital Circuits</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1232032" y="4175698"/>
            <a:ext cx="3330341" cy="920783"/>
          </a:xfrm>
        </p:spPr>
        <p:txBody>
          <a:bodyPr vert="horz" lIns="91440" tIns="45720" rIns="91440" bIns="45720" rtlCol="0">
            <a:normAutofit/>
          </a:bodyPr>
          <a:lstStyle/>
          <a:p>
            <a:pPr indent="0" algn="ctr"/>
            <a:r>
              <a:rPr lang="en-US" sz="3200" b="1" cap="all" spc="0" dirty="0">
                <a:solidFill>
                  <a:srgbClr val="FF0000"/>
                </a:solidFill>
              </a:rPr>
              <a:t>Flip-Flops</a:t>
            </a:r>
          </a:p>
        </p:txBody>
      </p:sp>
      <p:sp>
        <p:nvSpPr>
          <p:cNvPr id="37" name="Graphic 212">
            <a:extLst>
              <a:ext uri="{FF2B5EF4-FFF2-40B4-BE49-F238E27FC236}">
                <a16:creationId xmlns:a16="http://schemas.microsoft.com/office/drawing/2014/main" id="{19A55484-B97B-45ED-A47D-EBECAC290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Graphic 212">
            <a:extLst>
              <a:ext uri="{FF2B5EF4-FFF2-40B4-BE49-F238E27FC236}">
                <a16:creationId xmlns:a16="http://schemas.microsoft.com/office/drawing/2014/main" id="{B31CB7B9-2B8F-4AD6-9FFE-5DAE8E132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B4B-FDD4-1C20-B861-E0EEA6776768}"/>
              </a:ext>
            </a:extLst>
          </p:cNvPr>
          <p:cNvSpPr>
            <a:spLocks noGrp="1"/>
          </p:cNvSpPr>
          <p:nvPr>
            <p:ph type="title"/>
          </p:nvPr>
        </p:nvSpPr>
        <p:spPr>
          <a:xfrm>
            <a:off x="1567542" y="33720"/>
            <a:ext cx="9851571" cy="1124949"/>
          </a:xfrm>
        </p:spPr>
        <p:txBody>
          <a:bodyPr/>
          <a:lstStyle/>
          <a:p>
            <a:r>
              <a:rPr lang="en-US" dirty="0"/>
              <a:t>The SR Latch (Flip-Flop)</a:t>
            </a:r>
          </a:p>
        </p:txBody>
      </p:sp>
      <p:sp>
        <p:nvSpPr>
          <p:cNvPr id="5" name="Slide Number Placeholder 4">
            <a:extLst>
              <a:ext uri="{FF2B5EF4-FFF2-40B4-BE49-F238E27FC236}">
                <a16:creationId xmlns:a16="http://schemas.microsoft.com/office/drawing/2014/main" id="{6F2D1F76-086B-78D4-41C7-9DEC6EEB68D6}"/>
              </a:ext>
            </a:extLst>
          </p:cNvPr>
          <p:cNvSpPr>
            <a:spLocks noGrp="1"/>
          </p:cNvSpPr>
          <p:nvPr>
            <p:ph type="sldNum" sz="quarter" idx="12"/>
          </p:nvPr>
        </p:nvSpPr>
        <p:spPr/>
        <p:txBody>
          <a:bodyPr/>
          <a:lstStyle/>
          <a:p>
            <a:fld id="{80967E29-1480-472A-9FC5-C4768A52587C}" type="slidenum">
              <a:rPr lang="en-US" smtClean="0"/>
              <a:t>10</a:t>
            </a:fld>
            <a:endParaRPr lang="en-US" dirty="0"/>
          </a:p>
        </p:txBody>
      </p:sp>
      <p:sp>
        <p:nvSpPr>
          <p:cNvPr id="7" name="TextBox 6">
            <a:extLst>
              <a:ext uri="{FF2B5EF4-FFF2-40B4-BE49-F238E27FC236}">
                <a16:creationId xmlns:a16="http://schemas.microsoft.com/office/drawing/2014/main" id="{FDFD5B53-2024-9AFE-9EBE-A6FBA815CD9D}"/>
              </a:ext>
            </a:extLst>
          </p:cNvPr>
          <p:cNvSpPr txBox="1"/>
          <p:nvPr/>
        </p:nvSpPr>
        <p:spPr>
          <a:xfrm>
            <a:off x="265277" y="1200831"/>
            <a:ext cx="7646348" cy="2722412"/>
          </a:xfrm>
          <a:prstGeom prst="rect">
            <a:avLst/>
          </a:prstGeom>
          <a:noFill/>
        </p:spPr>
        <p:txBody>
          <a:bodyPr wrap="square">
            <a:spAutoFit/>
          </a:bodyPr>
          <a:lstStyle/>
          <a:p>
            <a:pPr>
              <a:lnSpc>
                <a:spcPct val="200000"/>
              </a:lnSpc>
            </a:pPr>
            <a:r>
              <a:rPr lang="en-US" sz="1400" dirty="0">
                <a:latin typeface="Bookman Old Style" panose="02050604050505020204" pitchFamily="18" charset="0"/>
              </a:rPr>
              <a:t>The JK flip-flop is like a controllable memory cell with a light bulb inside. The J and K inputs let you set (turn on) or reset (turn off) the bulb, but only when the clock "guard" allows it. </a:t>
            </a:r>
          </a:p>
          <a:p>
            <a:pPr>
              <a:lnSpc>
                <a:spcPct val="200000"/>
              </a:lnSpc>
            </a:pPr>
            <a:r>
              <a:rPr lang="en-US" sz="1400" dirty="0">
                <a:latin typeface="Bookman Old Style" panose="02050604050505020204" pitchFamily="18" charset="0"/>
              </a:rPr>
              <a:t>Q and Q' indicators tell you the current state of the bulb without letting you peek inside!</a:t>
            </a:r>
          </a:p>
          <a:p>
            <a:pPr>
              <a:lnSpc>
                <a:spcPct val="200000"/>
              </a:lnSpc>
            </a:pPr>
            <a:endParaRPr lang="en-US" dirty="0"/>
          </a:p>
        </p:txBody>
      </p:sp>
      <p:pic>
        <p:nvPicPr>
          <p:cNvPr id="3074" name="Picture 2" descr="Image result for SR latch">
            <a:extLst>
              <a:ext uri="{FF2B5EF4-FFF2-40B4-BE49-F238E27FC236}">
                <a16:creationId xmlns:a16="http://schemas.microsoft.com/office/drawing/2014/main" id="{F03068C5-2216-F74A-362D-E5AD5021F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3436" y="3691504"/>
            <a:ext cx="3251512" cy="1978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Image result for Nor Based SR Latch">
            <a:extLst>
              <a:ext uri="{FF2B5EF4-FFF2-40B4-BE49-F238E27FC236}">
                <a16:creationId xmlns:a16="http://schemas.microsoft.com/office/drawing/2014/main" id="{1AEBFBAA-E447-B6FF-9EA5-CFEF1ED85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41" t="22932" r="3708"/>
          <a:stretch/>
        </p:blipFill>
        <p:spPr bwMode="auto">
          <a:xfrm>
            <a:off x="8340745" y="859765"/>
            <a:ext cx="3152281" cy="2145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4843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B4B-FDD4-1C20-B861-E0EEA6776768}"/>
              </a:ext>
            </a:extLst>
          </p:cNvPr>
          <p:cNvSpPr>
            <a:spLocks noGrp="1"/>
          </p:cNvSpPr>
          <p:nvPr>
            <p:ph type="title"/>
          </p:nvPr>
        </p:nvSpPr>
        <p:spPr>
          <a:xfrm>
            <a:off x="838200" y="181557"/>
            <a:ext cx="10515600" cy="1124949"/>
          </a:xfrm>
        </p:spPr>
        <p:txBody>
          <a:bodyPr/>
          <a:lstStyle/>
          <a:p>
            <a:pPr algn="ctr"/>
            <a:r>
              <a:rPr lang="en-US" dirty="0"/>
              <a:t>The S-R (Latch) Flip Flop</a:t>
            </a:r>
          </a:p>
        </p:txBody>
      </p:sp>
      <p:sp>
        <p:nvSpPr>
          <p:cNvPr id="5" name="Slide Number Placeholder 4">
            <a:extLst>
              <a:ext uri="{FF2B5EF4-FFF2-40B4-BE49-F238E27FC236}">
                <a16:creationId xmlns:a16="http://schemas.microsoft.com/office/drawing/2014/main" id="{6F2D1F76-086B-78D4-41C7-9DEC6EEB68D6}"/>
              </a:ext>
            </a:extLst>
          </p:cNvPr>
          <p:cNvSpPr>
            <a:spLocks noGrp="1"/>
          </p:cNvSpPr>
          <p:nvPr>
            <p:ph type="sldNum" sz="quarter" idx="12"/>
          </p:nvPr>
        </p:nvSpPr>
        <p:spPr/>
        <p:txBody>
          <a:bodyPr/>
          <a:lstStyle/>
          <a:p>
            <a:fld id="{80967E29-1480-472A-9FC5-C4768A52587C}" type="slidenum">
              <a:rPr lang="en-US" smtClean="0"/>
              <a:t>11</a:t>
            </a:fld>
            <a:endParaRPr lang="en-US" dirty="0"/>
          </a:p>
        </p:txBody>
      </p:sp>
      <p:sp>
        <p:nvSpPr>
          <p:cNvPr id="7" name="TextBox 6">
            <a:extLst>
              <a:ext uri="{FF2B5EF4-FFF2-40B4-BE49-F238E27FC236}">
                <a16:creationId xmlns:a16="http://schemas.microsoft.com/office/drawing/2014/main" id="{FDFD5B53-2024-9AFE-9EBE-A6FBA815CD9D}"/>
              </a:ext>
            </a:extLst>
          </p:cNvPr>
          <p:cNvSpPr txBox="1"/>
          <p:nvPr/>
        </p:nvSpPr>
        <p:spPr>
          <a:xfrm>
            <a:off x="175986" y="1539686"/>
            <a:ext cx="5285247" cy="3693319"/>
          </a:xfrm>
          <a:prstGeom prst="rect">
            <a:avLst/>
          </a:prstGeom>
          <a:noFill/>
        </p:spPr>
        <p:txBody>
          <a:bodyPr wrap="square">
            <a:spAutoFit/>
          </a:bodyPr>
          <a:lstStyle/>
          <a:p>
            <a:pPr>
              <a:lnSpc>
                <a:spcPct val="200000"/>
              </a:lnSpc>
            </a:pPr>
            <a:r>
              <a:rPr lang="en-US" dirty="0">
                <a:latin typeface="Bookman Old Style" panose="02050604050505020204" pitchFamily="18" charset="0"/>
              </a:rPr>
              <a:t>The circuit has two inputs, labelled S and R. </a:t>
            </a:r>
          </a:p>
          <a:p>
            <a:pPr marL="285750" indent="-285750">
              <a:lnSpc>
                <a:spcPct val="200000"/>
              </a:lnSpc>
              <a:buFont typeface="Arial" panose="020B0604020202020204" pitchFamily="34" charset="0"/>
              <a:buChar char="•"/>
            </a:pPr>
            <a:r>
              <a:rPr lang="en-US" dirty="0">
                <a:latin typeface="Bookman Old Style" panose="02050604050505020204" pitchFamily="18" charset="0"/>
              </a:rPr>
              <a:t>S is used to SET the device </a:t>
            </a:r>
          </a:p>
          <a:p>
            <a:pPr marL="285750" indent="-285750">
              <a:lnSpc>
                <a:spcPct val="200000"/>
              </a:lnSpc>
              <a:buFont typeface="Arial" panose="020B0604020202020204" pitchFamily="34" charset="0"/>
              <a:buChar char="•"/>
            </a:pPr>
            <a:r>
              <a:rPr lang="en-US" dirty="0">
                <a:latin typeface="Bookman Old Style" panose="02050604050505020204" pitchFamily="18" charset="0"/>
              </a:rPr>
              <a:t>R is used to RESET the device. </a:t>
            </a:r>
          </a:p>
          <a:p>
            <a:pPr>
              <a:lnSpc>
                <a:spcPct val="200000"/>
              </a:lnSpc>
            </a:pPr>
            <a:r>
              <a:rPr lang="en-US" dirty="0">
                <a:latin typeface="Bookman Old Style" panose="02050604050505020204" pitchFamily="18" charset="0"/>
              </a:rPr>
              <a:t>The circuit also has two outputs —Q and not Q.</a:t>
            </a:r>
          </a:p>
          <a:p>
            <a:pPr>
              <a:lnSpc>
                <a:spcPct val="200000"/>
              </a:lnSpc>
            </a:pPr>
            <a:r>
              <a:rPr lang="en-US" dirty="0">
                <a:latin typeface="Bookman Old Style" panose="02050604050505020204" pitchFamily="18" charset="0"/>
              </a:rPr>
              <a:t>This is the most common type.</a:t>
            </a:r>
          </a:p>
          <a:p>
            <a:endParaRPr lang="en-US" dirty="0"/>
          </a:p>
        </p:txBody>
      </p:sp>
      <p:pic>
        <p:nvPicPr>
          <p:cNvPr id="4" name="Picture 3">
            <a:extLst>
              <a:ext uri="{FF2B5EF4-FFF2-40B4-BE49-F238E27FC236}">
                <a16:creationId xmlns:a16="http://schemas.microsoft.com/office/drawing/2014/main" id="{82402BCA-77F3-42CE-9170-1DD0F56D02B1}"/>
              </a:ext>
            </a:extLst>
          </p:cNvPr>
          <p:cNvPicPr>
            <a:picLocks noChangeAspect="1"/>
          </p:cNvPicPr>
          <p:nvPr/>
        </p:nvPicPr>
        <p:blipFill>
          <a:blip r:embed="rId2"/>
          <a:stretch>
            <a:fillRect/>
          </a:stretch>
        </p:blipFill>
        <p:spPr>
          <a:xfrm>
            <a:off x="6151747" y="1210717"/>
            <a:ext cx="3830453" cy="1872666"/>
          </a:xfrm>
          <a:prstGeom prst="rect">
            <a:avLst/>
          </a:prstGeom>
        </p:spPr>
      </p:pic>
      <p:sp>
        <p:nvSpPr>
          <p:cNvPr id="9" name="TextBox 8">
            <a:extLst>
              <a:ext uri="{FF2B5EF4-FFF2-40B4-BE49-F238E27FC236}">
                <a16:creationId xmlns:a16="http://schemas.microsoft.com/office/drawing/2014/main" id="{D8002FD5-9474-40F4-B76A-3C046DB06918}"/>
              </a:ext>
            </a:extLst>
          </p:cNvPr>
          <p:cNvSpPr txBox="1"/>
          <p:nvPr/>
        </p:nvSpPr>
        <p:spPr>
          <a:xfrm>
            <a:off x="5729681" y="3181532"/>
            <a:ext cx="5528345" cy="2953309"/>
          </a:xfrm>
          <a:prstGeom prst="rect">
            <a:avLst/>
          </a:prstGeom>
          <a:noFill/>
        </p:spPr>
        <p:txBody>
          <a:bodyPr wrap="square">
            <a:spAutoFit/>
          </a:bodyPr>
          <a:lstStyle/>
          <a:p>
            <a:pPr>
              <a:lnSpc>
                <a:spcPct val="150000"/>
              </a:lnSpc>
            </a:pPr>
            <a:r>
              <a:rPr lang="en-US" dirty="0">
                <a:latin typeface="Bookman Old Style" panose="02050604050505020204" pitchFamily="18" charset="0"/>
              </a:rPr>
              <a:t>The output from gate ‘X’ is Q </a:t>
            </a:r>
          </a:p>
          <a:p>
            <a:pPr>
              <a:lnSpc>
                <a:spcPct val="150000"/>
              </a:lnSpc>
            </a:pPr>
            <a:r>
              <a:rPr lang="en-US" dirty="0">
                <a:latin typeface="Bookman Old Style" panose="02050604050505020204" pitchFamily="18" charset="0"/>
              </a:rPr>
              <a:t>The output from gate ‘Y’ is Q.</a:t>
            </a:r>
          </a:p>
          <a:p>
            <a:pPr marL="285750" indent="-285750">
              <a:lnSpc>
                <a:spcPct val="150000"/>
              </a:lnSpc>
              <a:buFont typeface="Arial" panose="020B0604020202020204" pitchFamily="34" charset="0"/>
              <a:buChar char="•"/>
            </a:pPr>
            <a:r>
              <a:rPr lang="en-US" dirty="0">
                <a:latin typeface="Bookman Old Style" panose="02050604050505020204" pitchFamily="18" charset="0"/>
              </a:rPr>
              <a:t>The inputs to gate ‘X’ are R and Q </a:t>
            </a:r>
          </a:p>
          <a:p>
            <a:pPr marL="285750" indent="-285750">
              <a:lnSpc>
                <a:spcPct val="150000"/>
              </a:lnSpc>
              <a:buFont typeface="Arial" panose="020B0604020202020204" pitchFamily="34" charset="0"/>
              <a:buChar char="•"/>
            </a:pPr>
            <a:r>
              <a:rPr lang="en-US" dirty="0">
                <a:latin typeface="Bookman Old Style" panose="02050604050505020204" pitchFamily="18" charset="0"/>
              </a:rPr>
              <a:t>The inputs to gate ‘Y’ are S and Q</a:t>
            </a:r>
          </a:p>
          <a:p>
            <a:pPr>
              <a:lnSpc>
                <a:spcPct val="150000"/>
              </a:lnSpc>
            </a:pPr>
            <a:endParaRPr lang="en-US" dirty="0">
              <a:latin typeface="Bookman Old Style" panose="02050604050505020204" pitchFamily="18" charset="0"/>
            </a:endParaRPr>
          </a:p>
          <a:p>
            <a:pPr>
              <a:lnSpc>
                <a:spcPct val="150000"/>
              </a:lnSpc>
            </a:pPr>
            <a:r>
              <a:rPr lang="en-US" dirty="0">
                <a:latin typeface="Bookman Old Style" panose="02050604050505020204" pitchFamily="18" charset="0"/>
              </a:rPr>
              <a:t>The output from each NOR gate gives a form of positive feedback known as </a:t>
            </a:r>
            <a:r>
              <a:rPr lang="en-US" b="1" dirty="0">
                <a:solidFill>
                  <a:srgbClr val="FF0000"/>
                </a:solidFill>
                <a:latin typeface="Bookman Old Style" panose="02050604050505020204" pitchFamily="18" charset="0"/>
              </a:rPr>
              <a:t>cross-coupling</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6648211-B677-B93E-FE86-5BB29ABE36FF}"/>
                  </a:ext>
                </a:extLst>
              </p14:cNvPr>
              <p14:cNvContentPartPr/>
              <p14:nvPr/>
            </p14:nvContentPartPr>
            <p14:xfrm>
              <a:off x="9742637" y="4163666"/>
              <a:ext cx="117360" cy="360"/>
            </p14:xfrm>
          </p:contentPart>
        </mc:Choice>
        <mc:Fallback xmlns="">
          <p:pic>
            <p:nvPicPr>
              <p:cNvPr id="3" name="Ink 2">
                <a:extLst>
                  <a:ext uri="{FF2B5EF4-FFF2-40B4-BE49-F238E27FC236}">
                    <a16:creationId xmlns:a16="http://schemas.microsoft.com/office/drawing/2014/main" id="{A6648211-B677-B93E-FE86-5BB29ABE36FF}"/>
                  </a:ext>
                </a:extLst>
              </p:cNvPr>
              <p:cNvPicPr/>
              <p:nvPr/>
            </p:nvPicPr>
            <p:blipFill>
              <a:blip r:embed="rId4"/>
              <a:stretch>
                <a:fillRect/>
              </a:stretch>
            </p:blipFill>
            <p:spPr>
              <a:xfrm>
                <a:off x="9736517" y="4157546"/>
                <a:ext cx="129600" cy="12600"/>
              </a:xfrm>
              <a:prstGeom prst="rect">
                <a:avLst/>
              </a:prstGeom>
            </p:spPr>
          </p:pic>
        </mc:Fallback>
      </mc:AlternateContent>
    </p:spTree>
    <p:extLst>
      <p:ext uri="{BB962C8B-B14F-4D97-AF65-F5344CB8AC3E}">
        <p14:creationId xmlns:p14="http://schemas.microsoft.com/office/powerpoint/2010/main" val="3041412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B4B-FDD4-1C20-B861-E0EEA6776768}"/>
              </a:ext>
            </a:extLst>
          </p:cNvPr>
          <p:cNvSpPr>
            <a:spLocks noGrp="1"/>
          </p:cNvSpPr>
          <p:nvPr>
            <p:ph type="title"/>
          </p:nvPr>
        </p:nvSpPr>
        <p:spPr>
          <a:xfrm>
            <a:off x="1567542" y="33720"/>
            <a:ext cx="9851571" cy="1124949"/>
          </a:xfrm>
        </p:spPr>
        <p:txBody>
          <a:bodyPr/>
          <a:lstStyle/>
          <a:p>
            <a:r>
              <a:rPr lang="en-US" dirty="0"/>
              <a:t>The SR Latch (Flip-Flop)</a:t>
            </a:r>
          </a:p>
        </p:txBody>
      </p:sp>
      <p:sp>
        <p:nvSpPr>
          <p:cNvPr id="5" name="Slide Number Placeholder 4">
            <a:extLst>
              <a:ext uri="{FF2B5EF4-FFF2-40B4-BE49-F238E27FC236}">
                <a16:creationId xmlns:a16="http://schemas.microsoft.com/office/drawing/2014/main" id="{6F2D1F76-086B-78D4-41C7-9DEC6EEB68D6}"/>
              </a:ext>
            </a:extLst>
          </p:cNvPr>
          <p:cNvSpPr>
            <a:spLocks noGrp="1"/>
          </p:cNvSpPr>
          <p:nvPr>
            <p:ph type="sldNum" sz="quarter" idx="12"/>
          </p:nvPr>
        </p:nvSpPr>
        <p:spPr/>
        <p:txBody>
          <a:bodyPr/>
          <a:lstStyle/>
          <a:p>
            <a:fld id="{80967E29-1480-472A-9FC5-C4768A52587C}" type="slidenum">
              <a:rPr lang="en-US" smtClean="0"/>
              <a:t>12</a:t>
            </a:fld>
            <a:endParaRPr lang="en-US" dirty="0"/>
          </a:p>
        </p:txBody>
      </p:sp>
      <p:sp>
        <p:nvSpPr>
          <p:cNvPr id="7" name="TextBox 6">
            <a:extLst>
              <a:ext uri="{FF2B5EF4-FFF2-40B4-BE49-F238E27FC236}">
                <a16:creationId xmlns:a16="http://schemas.microsoft.com/office/drawing/2014/main" id="{FDFD5B53-2024-9AFE-9EBE-A6FBA815CD9D}"/>
              </a:ext>
            </a:extLst>
          </p:cNvPr>
          <p:cNvSpPr txBox="1"/>
          <p:nvPr/>
        </p:nvSpPr>
        <p:spPr>
          <a:xfrm>
            <a:off x="265277" y="1200831"/>
            <a:ext cx="7646348" cy="4678204"/>
          </a:xfrm>
          <a:prstGeom prst="rect">
            <a:avLst/>
          </a:prstGeom>
          <a:noFill/>
        </p:spPr>
        <p:txBody>
          <a:bodyPr wrap="square">
            <a:spAutoFit/>
          </a:bodyPr>
          <a:lstStyle/>
          <a:p>
            <a:pPr>
              <a:lnSpc>
                <a:spcPct val="200000"/>
              </a:lnSpc>
            </a:pPr>
            <a:r>
              <a:rPr lang="en-US" sz="1400" dirty="0">
                <a:latin typeface="Bookman Old Style" panose="02050604050505020204" pitchFamily="18" charset="0"/>
              </a:rPr>
              <a:t>An SR flip-flop is essentially an </a:t>
            </a:r>
            <a:r>
              <a:rPr lang="en-US" sz="1400" b="1" dirty="0">
                <a:solidFill>
                  <a:srgbClr val="FF0000"/>
                </a:solidFill>
                <a:latin typeface="Bookman Old Style" panose="02050604050505020204" pitchFamily="18" charset="0"/>
              </a:rPr>
              <a:t>SR latch </a:t>
            </a:r>
            <a:r>
              <a:rPr lang="en-US" sz="1400" dirty="0">
                <a:latin typeface="Bookman Old Style" panose="02050604050505020204" pitchFamily="18" charset="0"/>
              </a:rPr>
              <a:t>with an </a:t>
            </a:r>
            <a:r>
              <a:rPr lang="en-US" sz="1400" b="1" dirty="0">
                <a:solidFill>
                  <a:srgbClr val="FF0000"/>
                </a:solidFill>
                <a:latin typeface="Bookman Old Style" panose="02050604050505020204" pitchFamily="18" charset="0"/>
              </a:rPr>
              <a:t>additional clock input. </a:t>
            </a:r>
          </a:p>
          <a:p>
            <a:pPr>
              <a:lnSpc>
                <a:spcPct val="200000"/>
              </a:lnSpc>
            </a:pPr>
            <a:r>
              <a:rPr lang="en-US" sz="1400" dirty="0">
                <a:latin typeface="Bookman Old Style" panose="02050604050505020204" pitchFamily="18" charset="0"/>
              </a:rPr>
              <a:t>It allows the flip-flop to be edge-triggered, meaning it only responds to changes in the clock signal.</a:t>
            </a:r>
          </a:p>
          <a:p>
            <a:pPr>
              <a:lnSpc>
                <a:spcPct val="200000"/>
              </a:lnSpc>
            </a:pPr>
            <a:r>
              <a:rPr lang="en-US" sz="1400" b="1" dirty="0">
                <a:solidFill>
                  <a:srgbClr val="00B050"/>
                </a:solidFill>
                <a:latin typeface="Bookman Old Style" panose="02050604050505020204" pitchFamily="18" charset="0"/>
              </a:rPr>
              <a:t>How to create a SR flip flop</a:t>
            </a:r>
          </a:p>
          <a:p>
            <a:pPr>
              <a:lnSpc>
                <a:spcPct val="200000"/>
              </a:lnSpc>
            </a:pPr>
            <a:r>
              <a:rPr lang="en-US" sz="1400" dirty="0">
                <a:latin typeface="Bookman Old Style" panose="02050604050505020204" pitchFamily="18" charset="0"/>
              </a:rPr>
              <a:t>To create an SR flip-flop, start with an SR latch and add the clock input. </a:t>
            </a:r>
          </a:p>
          <a:p>
            <a:pPr>
              <a:lnSpc>
                <a:spcPct val="200000"/>
              </a:lnSpc>
            </a:pPr>
            <a:r>
              <a:rPr lang="en-US" sz="1400" dirty="0">
                <a:latin typeface="Bookman Old Style" panose="02050604050505020204" pitchFamily="18" charset="0"/>
              </a:rPr>
              <a:t>This modification ensures that the flip-flop's state changes only occur at specific points in time, synchronized with the clock signal. </a:t>
            </a:r>
          </a:p>
          <a:p>
            <a:pPr>
              <a:lnSpc>
                <a:spcPct val="200000"/>
              </a:lnSpc>
            </a:pPr>
            <a:r>
              <a:rPr lang="en-US" sz="1400" dirty="0">
                <a:latin typeface="Bookman Old Style" panose="02050604050505020204" pitchFamily="18" charset="0"/>
              </a:rPr>
              <a:t>This makes the behavior of the flip-flop more controlled and predictable, which is crucial in digital systems.</a:t>
            </a:r>
          </a:p>
          <a:p>
            <a:pPr>
              <a:lnSpc>
                <a:spcPct val="200000"/>
              </a:lnSpc>
            </a:pPr>
            <a:endParaRPr lang="en-US" sz="1400" dirty="0">
              <a:latin typeface="Bookman Old Style" panose="02050604050505020204" pitchFamily="18" charset="0"/>
            </a:endParaRPr>
          </a:p>
          <a:p>
            <a:endParaRPr lang="en-US" dirty="0"/>
          </a:p>
        </p:txBody>
      </p:sp>
      <p:pic>
        <p:nvPicPr>
          <p:cNvPr id="3074" name="Picture 2" descr="Image result for SR latch">
            <a:extLst>
              <a:ext uri="{FF2B5EF4-FFF2-40B4-BE49-F238E27FC236}">
                <a16:creationId xmlns:a16="http://schemas.microsoft.com/office/drawing/2014/main" id="{F03068C5-2216-F74A-362D-E5AD5021F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6722" y="4416108"/>
            <a:ext cx="3251512" cy="1978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Image result for Nor Based SR Latch">
            <a:extLst>
              <a:ext uri="{FF2B5EF4-FFF2-40B4-BE49-F238E27FC236}">
                <a16:creationId xmlns:a16="http://schemas.microsoft.com/office/drawing/2014/main" id="{1AEBFBAA-E447-B6FF-9EA5-CFEF1ED85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41" t="22932" r="3708"/>
          <a:stretch/>
        </p:blipFill>
        <p:spPr bwMode="auto">
          <a:xfrm>
            <a:off x="8406059" y="1463923"/>
            <a:ext cx="3152281" cy="2145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28854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151B-EB46-CC51-A3C8-46FF32FB46CF}"/>
              </a:ext>
            </a:extLst>
          </p:cNvPr>
          <p:cNvSpPr>
            <a:spLocks noGrp="1"/>
          </p:cNvSpPr>
          <p:nvPr>
            <p:ph type="title"/>
          </p:nvPr>
        </p:nvSpPr>
        <p:spPr>
          <a:xfrm>
            <a:off x="934125" y="136525"/>
            <a:ext cx="10515600" cy="720826"/>
          </a:xfrm>
        </p:spPr>
        <p:txBody>
          <a:bodyPr/>
          <a:lstStyle/>
          <a:p>
            <a:pPr algn="ctr"/>
            <a:r>
              <a:rPr lang="en-US" dirty="0"/>
              <a:t>SR Flip Flop</a:t>
            </a:r>
          </a:p>
        </p:txBody>
      </p:sp>
      <p:sp>
        <p:nvSpPr>
          <p:cNvPr id="5" name="Slide Number Placeholder 4">
            <a:extLst>
              <a:ext uri="{FF2B5EF4-FFF2-40B4-BE49-F238E27FC236}">
                <a16:creationId xmlns:a16="http://schemas.microsoft.com/office/drawing/2014/main" id="{32FF9F9A-333E-7109-72C4-2B91DAC8780D}"/>
              </a:ext>
            </a:extLst>
          </p:cNvPr>
          <p:cNvSpPr>
            <a:spLocks noGrp="1"/>
          </p:cNvSpPr>
          <p:nvPr>
            <p:ph type="sldNum" sz="quarter" idx="12"/>
          </p:nvPr>
        </p:nvSpPr>
        <p:spPr/>
        <p:txBody>
          <a:bodyPr/>
          <a:lstStyle/>
          <a:p>
            <a:fld id="{80967E29-1480-472A-9FC5-C4768A52587C}" type="slidenum">
              <a:rPr lang="en-US" smtClean="0"/>
              <a:t>13</a:t>
            </a:fld>
            <a:endParaRPr lang="en-US" dirty="0"/>
          </a:p>
        </p:txBody>
      </p:sp>
      <p:sp>
        <p:nvSpPr>
          <p:cNvPr id="7" name="TextBox 6">
            <a:extLst>
              <a:ext uri="{FF2B5EF4-FFF2-40B4-BE49-F238E27FC236}">
                <a16:creationId xmlns:a16="http://schemas.microsoft.com/office/drawing/2014/main" id="{342B7FBA-46D5-D606-0E2C-8505B643D0B3}"/>
              </a:ext>
            </a:extLst>
          </p:cNvPr>
          <p:cNvSpPr txBox="1"/>
          <p:nvPr/>
        </p:nvSpPr>
        <p:spPr>
          <a:xfrm>
            <a:off x="74850" y="613492"/>
            <a:ext cx="7508797" cy="5446747"/>
          </a:xfrm>
          <a:prstGeom prst="rect">
            <a:avLst/>
          </a:prstGeom>
          <a:noFill/>
        </p:spPr>
        <p:txBody>
          <a:bodyPr wrap="square">
            <a:spAutoFit/>
          </a:bodyPr>
          <a:lstStyle/>
          <a:p>
            <a:pPr>
              <a:lnSpc>
                <a:spcPct val="150000"/>
              </a:lnSpc>
            </a:pPr>
            <a:r>
              <a:rPr lang="en-US" dirty="0">
                <a:latin typeface="Bookman Old Style" panose="02050604050505020204" pitchFamily="18" charset="0"/>
              </a:rPr>
              <a:t>The SR flip flop has four possible states, depending on the values of S and R:</a:t>
            </a:r>
            <a:br>
              <a:rPr lang="en-US" dirty="0">
                <a:latin typeface="Bookman Old Style" panose="02050604050505020204" pitchFamily="18" charset="0"/>
              </a:rPr>
            </a:br>
            <a:endParaRPr lang="en-US" dirty="0">
              <a:latin typeface="Bookman Old Style" panose="02050604050505020204" pitchFamily="18" charset="0"/>
            </a:endParaRPr>
          </a:p>
          <a:p>
            <a:pPr marL="285750" indent="-285750">
              <a:lnSpc>
                <a:spcPct val="150000"/>
              </a:lnSpc>
              <a:buFont typeface="Arial" panose="020B0604020202020204" pitchFamily="34" charset="0"/>
              <a:buChar char="•"/>
            </a:pPr>
            <a:r>
              <a:rPr lang="en-US" dirty="0">
                <a:latin typeface="Bookman Old Style" panose="02050604050505020204" pitchFamily="18" charset="0"/>
              </a:rPr>
              <a:t>If S = 0 and R = 0, the SR flip flop remains in its previous state.  </a:t>
            </a:r>
            <a:r>
              <a:rPr lang="en-US" b="1" dirty="0">
                <a:solidFill>
                  <a:srgbClr val="FF0000"/>
                </a:solidFill>
                <a:latin typeface="Bookman Old Style" panose="02050604050505020204" pitchFamily="18" charset="0"/>
              </a:rPr>
              <a:t>The hold state.</a:t>
            </a:r>
          </a:p>
          <a:p>
            <a:pPr marL="285750" indent="-285750">
              <a:lnSpc>
                <a:spcPct val="150000"/>
              </a:lnSpc>
              <a:buFont typeface="Arial" panose="020B0604020202020204" pitchFamily="34" charset="0"/>
              <a:buChar char="•"/>
            </a:pPr>
            <a:r>
              <a:rPr lang="en-US" dirty="0">
                <a:latin typeface="Bookman Old Style" panose="02050604050505020204" pitchFamily="18" charset="0"/>
              </a:rPr>
              <a:t>If S = 0 and R = 1, the SR flip flop resets its output Q to 0 and Q’ to 1. </a:t>
            </a:r>
            <a:r>
              <a:rPr lang="en-US" b="1" dirty="0">
                <a:solidFill>
                  <a:srgbClr val="FF0000"/>
                </a:solidFill>
                <a:latin typeface="Bookman Old Style" panose="02050604050505020204" pitchFamily="18" charset="0"/>
              </a:rPr>
              <a:t>The reset state.</a:t>
            </a:r>
          </a:p>
          <a:p>
            <a:pPr marL="285750" indent="-285750">
              <a:lnSpc>
                <a:spcPct val="150000"/>
              </a:lnSpc>
              <a:buFont typeface="Arial" panose="020B0604020202020204" pitchFamily="34" charset="0"/>
              <a:buChar char="•"/>
            </a:pPr>
            <a:r>
              <a:rPr lang="en-US" dirty="0">
                <a:latin typeface="Bookman Old Style" panose="02050604050505020204" pitchFamily="18" charset="0"/>
              </a:rPr>
              <a:t>If S = 1 and R = 0, the SR flip flop sets its output Q to 1 and Q’ to 0. </a:t>
            </a:r>
            <a:r>
              <a:rPr lang="en-US" b="1" dirty="0">
                <a:solidFill>
                  <a:srgbClr val="FF0000"/>
                </a:solidFill>
                <a:latin typeface="Bookman Old Style" panose="02050604050505020204" pitchFamily="18" charset="0"/>
              </a:rPr>
              <a:t>The set state.</a:t>
            </a:r>
          </a:p>
          <a:p>
            <a:pPr marL="285750" indent="-285750">
              <a:lnSpc>
                <a:spcPct val="150000"/>
              </a:lnSpc>
              <a:buFont typeface="Arial" panose="020B0604020202020204" pitchFamily="34" charset="0"/>
              <a:buChar char="•"/>
            </a:pPr>
            <a:r>
              <a:rPr lang="en-US" dirty="0">
                <a:latin typeface="Bookman Old Style" panose="02050604050505020204" pitchFamily="18" charset="0"/>
              </a:rPr>
              <a:t>If S = 1 and R = 1, the SR flip flop enters an invalid state, where both Q and Q’ are 0. </a:t>
            </a:r>
            <a:r>
              <a:rPr lang="en-US" b="1" dirty="0">
                <a:solidFill>
                  <a:srgbClr val="FF0000"/>
                </a:solidFill>
                <a:latin typeface="Bookman Old Style" panose="02050604050505020204" pitchFamily="18" charset="0"/>
              </a:rPr>
              <a:t>This is also called a race condition</a:t>
            </a:r>
            <a:r>
              <a:rPr lang="en-US" dirty="0">
                <a:latin typeface="Bookman Old Style" panose="02050604050505020204" pitchFamily="18" charset="0"/>
              </a:rPr>
              <a:t>, because the output depends on which gate responds faster.</a:t>
            </a:r>
          </a:p>
        </p:txBody>
      </p:sp>
      <p:pic>
        <p:nvPicPr>
          <p:cNvPr id="6" name="Picture 5">
            <a:extLst>
              <a:ext uri="{FF2B5EF4-FFF2-40B4-BE49-F238E27FC236}">
                <a16:creationId xmlns:a16="http://schemas.microsoft.com/office/drawing/2014/main" id="{9258DB24-EF65-4D80-9BCB-DBED0EC30B2B}"/>
              </a:ext>
            </a:extLst>
          </p:cNvPr>
          <p:cNvPicPr>
            <a:picLocks noChangeAspect="1"/>
          </p:cNvPicPr>
          <p:nvPr/>
        </p:nvPicPr>
        <p:blipFill>
          <a:blip r:embed="rId2"/>
          <a:stretch>
            <a:fillRect/>
          </a:stretch>
        </p:blipFill>
        <p:spPr>
          <a:xfrm>
            <a:off x="7583647" y="1939922"/>
            <a:ext cx="4208171" cy="2005034"/>
          </a:xfrm>
          <a:prstGeom prst="rect">
            <a:avLst/>
          </a:prstGeom>
        </p:spPr>
      </p:pic>
    </p:spTree>
    <p:extLst>
      <p:ext uri="{BB962C8B-B14F-4D97-AF65-F5344CB8AC3E}">
        <p14:creationId xmlns:p14="http://schemas.microsoft.com/office/powerpoint/2010/main" val="142107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151B-EB46-CC51-A3C8-46FF32FB46CF}"/>
              </a:ext>
            </a:extLst>
          </p:cNvPr>
          <p:cNvSpPr>
            <a:spLocks noGrp="1"/>
          </p:cNvSpPr>
          <p:nvPr>
            <p:ph type="title"/>
          </p:nvPr>
        </p:nvSpPr>
        <p:spPr>
          <a:xfrm>
            <a:off x="908958" y="201963"/>
            <a:ext cx="10515600" cy="1124949"/>
          </a:xfrm>
        </p:spPr>
        <p:txBody>
          <a:bodyPr/>
          <a:lstStyle/>
          <a:p>
            <a:pPr algn="ctr"/>
            <a:r>
              <a:rPr lang="en-US" dirty="0"/>
              <a:t>SR Flip Flop</a:t>
            </a:r>
          </a:p>
        </p:txBody>
      </p:sp>
      <p:sp>
        <p:nvSpPr>
          <p:cNvPr id="5" name="Slide Number Placeholder 4">
            <a:extLst>
              <a:ext uri="{FF2B5EF4-FFF2-40B4-BE49-F238E27FC236}">
                <a16:creationId xmlns:a16="http://schemas.microsoft.com/office/drawing/2014/main" id="{32FF9F9A-333E-7109-72C4-2B91DAC8780D}"/>
              </a:ext>
            </a:extLst>
          </p:cNvPr>
          <p:cNvSpPr>
            <a:spLocks noGrp="1"/>
          </p:cNvSpPr>
          <p:nvPr>
            <p:ph type="sldNum" sz="quarter" idx="12"/>
          </p:nvPr>
        </p:nvSpPr>
        <p:spPr/>
        <p:txBody>
          <a:bodyPr/>
          <a:lstStyle/>
          <a:p>
            <a:fld id="{80967E29-1480-472A-9FC5-C4768A52587C}" type="slidenum">
              <a:rPr lang="en-US" smtClean="0"/>
              <a:t>14</a:t>
            </a:fld>
            <a:endParaRPr lang="en-US" dirty="0"/>
          </a:p>
        </p:txBody>
      </p:sp>
      <p:sp>
        <p:nvSpPr>
          <p:cNvPr id="7" name="TextBox 6">
            <a:extLst>
              <a:ext uri="{FF2B5EF4-FFF2-40B4-BE49-F238E27FC236}">
                <a16:creationId xmlns:a16="http://schemas.microsoft.com/office/drawing/2014/main" id="{342B7FBA-46D5-D606-0E2C-8505B643D0B3}"/>
              </a:ext>
            </a:extLst>
          </p:cNvPr>
          <p:cNvSpPr txBox="1"/>
          <p:nvPr/>
        </p:nvSpPr>
        <p:spPr>
          <a:xfrm>
            <a:off x="183908" y="1295349"/>
            <a:ext cx="7122904" cy="5061001"/>
          </a:xfrm>
          <a:prstGeom prst="rect">
            <a:avLst/>
          </a:prstGeom>
          <a:noFill/>
        </p:spPr>
        <p:txBody>
          <a:bodyPr wrap="square">
            <a:spAutoFit/>
          </a:bodyPr>
          <a:lstStyle/>
          <a:p>
            <a:pPr>
              <a:lnSpc>
                <a:spcPct val="150000"/>
              </a:lnSpc>
            </a:pPr>
            <a:r>
              <a:rPr lang="en-US" dirty="0">
                <a:latin typeface="Bookman Old Style" panose="02050604050505020204" pitchFamily="18" charset="0"/>
              </a:rPr>
              <a:t>The SR flip flop has four possible states, depending on the values of S and R:</a:t>
            </a:r>
          </a:p>
          <a:p>
            <a:pPr>
              <a:lnSpc>
                <a:spcPct val="150000"/>
              </a:lnSpc>
            </a:pPr>
            <a:endParaRPr lang="en-US" sz="1400" dirty="0">
              <a:latin typeface="Bookman Old Style" panose="02050604050505020204" pitchFamily="18" charset="0"/>
            </a:endParaRPr>
          </a:p>
          <a:p>
            <a:pPr marL="285750" indent="-285750">
              <a:lnSpc>
                <a:spcPct val="200000"/>
              </a:lnSpc>
              <a:buFont typeface="Arial" panose="020B0604020202020204" pitchFamily="34" charset="0"/>
              <a:buChar char="•"/>
            </a:pPr>
            <a:r>
              <a:rPr lang="en-US" sz="1400" dirty="0">
                <a:latin typeface="Bookman Old Style" panose="02050604050505020204" pitchFamily="18" charset="0"/>
              </a:rPr>
              <a:t>If S = 0 and R = 0, the SR flip flop remains in its previous state.  </a:t>
            </a:r>
            <a:br>
              <a:rPr lang="en-US" sz="1400" dirty="0">
                <a:latin typeface="Bookman Old Style" panose="02050604050505020204" pitchFamily="18" charset="0"/>
              </a:rPr>
            </a:br>
            <a:r>
              <a:rPr lang="en-US" sz="1400" b="1" dirty="0">
                <a:solidFill>
                  <a:srgbClr val="FF0000"/>
                </a:solidFill>
                <a:latin typeface="Bookman Old Style" panose="02050604050505020204" pitchFamily="18" charset="0"/>
              </a:rPr>
              <a:t>The hold state.</a:t>
            </a:r>
          </a:p>
          <a:p>
            <a:pPr marL="285750" indent="-285750">
              <a:lnSpc>
                <a:spcPct val="200000"/>
              </a:lnSpc>
              <a:buFont typeface="Arial" panose="020B0604020202020204" pitchFamily="34" charset="0"/>
              <a:buChar char="•"/>
            </a:pPr>
            <a:r>
              <a:rPr lang="en-US" sz="1400" dirty="0">
                <a:latin typeface="Bookman Old Style" panose="02050604050505020204" pitchFamily="18" charset="0"/>
              </a:rPr>
              <a:t>If S = 0 and R = 1, the SR flip flop resets its output Q to 0 and Q’ to 1. </a:t>
            </a:r>
            <a:br>
              <a:rPr lang="en-US" sz="1400" dirty="0">
                <a:latin typeface="Bookman Old Style" panose="02050604050505020204" pitchFamily="18" charset="0"/>
              </a:rPr>
            </a:br>
            <a:r>
              <a:rPr lang="en-US" sz="1400" b="1" dirty="0">
                <a:solidFill>
                  <a:srgbClr val="FF0000"/>
                </a:solidFill>
                <a:latin typeface="Bookman Old Style" panose="02050604050505020204" pitchFamily="18" charset="0"/>
              </a:rPr>
              <a:t>The reset state.</a:t>
            </a:r>
          </a:p>
          <a:p>
            <a:pPr marL="285750" indent="-285750">
              <a:lnSpc>
                <a:spcPct val="200000"/>
              </a:lnSpc>
              <a:buFont typeface="Arial" panose="020B0604020202020204" pitchFamily="34" charset="0"/>
              <a:buChar char="•"/>
            </a:pPr>
            <a:r>
              <a:rPr lang="en-US" sz="1400" dirty="0">
                <a:latin typeface="Bookman Old Style" panose="02050604050505020204" pitchFamily="18" charset="0"/>
              </a:rPr>
              <a:t>If S = 1 and R = 0, the SR flip flop sets its output Q to 1 and Q’ to 0. </a:t>
            </a:r>
            <a:br>
              <a:rPr lang="en-US" sz="1400" dirty="0">
                <a:latin typeface="Bookman Old Style" panose="02050604050505020204" pitchFamily="18" charset="0"/>
              </a:rPr>
            </a:br>
            <a:r>
              <a:rPr lang="en-US" sz="1400" b="1" dirty="0">
                <a:solidFill>
                  <a:srgbClr val="FF0000"/>
                </a:solidFill>
                <a:latin typeface="Bookman Old Style" panose="02050604050505020204" pitchFamily="18" charset="0"/>
              </a:rPr>
              <a:t>The set state.</a:t>
            </a:r>
          </a:p>
          <a:p>
            <a:pPr marL="285750" indent="-285750">
              <a:lnSpc>
                <a:spcPct val="200000"/>
              </a:lnSpc>
              <a:buFont typeface="Arial" panose="020B0604020202020204" pitchFamily="34" charset="0"/>
              <a:buChar char="•"/>
            </a:pPr>
            <a:r>
              <a:rPr lang="en-US" sz="1400" dirty="0">
                <a:latin typeface="Bookman Old Style" panose="02050604050505020204" pitchFamily="18" charset="0"/>
              </a:rPr>
              <a:t>If S = 1 and R = 1, the SR flip flop enters an invalid state, where both Q and Q’ are 0. </a:t>
            </a:r>
            <a:r>
              <a:rPr lang="en-US" sz="1400" b="1" dirty="0">
                <a:solidFill>
                  <a:srgbClr val="FF0000"/>
                </a:solidFill>
                <a:latin typeface="Bookman Old Style" panose="02050604050505020204" pitchFamily="18" charset="0"/>
              </a:rPr>
              <a:t>This is also called a race condition</a:t>
            </a:r>
            <a:r>
              <a:rPr lang="en-US" sz="1400" dirty="0">
                <a:latin typeface="Bookman Old Style" panose="02050604050505020204" pitchFamily="18" charset="0"/>
              </a:rPr>
              <a:t>, because the output depends on which gate responds faster.</a:t>
            </a:r>
          </a:p>
        </p:txBody>
      </p:sp>
      <p:pic>
        <p:nvPicPr>
          <p:cNvPr id="4" name="Picture 3">
            <a:extLst>
              <a:ext uri="{FF2B5EF4-FFF2-40B4-BE49-F238E27FC236}">
                <a16:creationId xmlns:a16="http://schemas.microsoft.com/office/drawing/2014/main" id="{BFC6C3FB-16B6-4183-8A50-5BBFFADF93EB}"/>
              </a:ext>
            </a:extLst>
          </p:cNvPr>
          <p:cNvPicPr>
            <a:picLocks noChangeAspect="1"/>
          </p:cNvPicPr>
          <p:nvPr/>
        </p:nvPicPr>
        <p:blipFill>
          <a:blip r:embed="rId2"/>
          <a:stretch>
            <a:fillRect/>
          </a:stretch>
        </p:blipFill>
        <p:spPr>
          <a:xfrm>
            <a:off x="8104851" y="1910558"/>
            <a:ext cx="3114675" cy="2276475"/>
          </a:xfrm>
          <a:prstGeom prst="rect">
            <a:avLst/>
          </a:prstGeom>
        </p:spPr>
      </p:pic>
    </p:spTree>
    <p:extLst>
      <p:ext uri="{BB962C8B-B14F-4D97-AF65-F5344CB8AC3E}">
        <p14:creationId xmlns:p14="http://schemas.microsoft.com/office/powerpoint/2010/main" val="3079650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CD76-D677-455F-9E00-085B576416A1}"/>
              </a:ext>
            </a:extLst>
          </p:cNvPr>
          <p:cNvSpPr>
            <a:spLocks noGrp="1"/>
          </p:cNvSpPr>
          <p:nvPr>
            <p:ph type="title"/>
          </p:nvPr>
        </p:nvSpPr>
        <p:spPr>
          <a:xfrm>
            <a:off x="838200" y="347520"/>
            <a:ext cx="10515600" cy="915224"/>
          </a:xfrm>
        </p:spPr>
        <p:txBody>
          <a:bodyPr/>
          <a:lstStyle/>
          <a:p>
            <a:pPr algn="ctr"/>
            <a:r>
              <a:rPr lang="en-US" dirty="0"/>
              <a:t>S-R Flip-Flop</a:t>
            </a:r>
          </a:p>
        </p:txBody>
      </p:sp>
      <p:sp>
        <p:nvSpPr>
          <p:cNvPr id="5" name="Slide Number Placeholder 4">
            <a:extLst>
              <a:ext uri="{FF2B5EF4-FFF2-40B4-BE49-F238E27FC236}">
                <a16:creationId xmlns:a16="http://schemas.microsoft.com/office/drawing/2014/main" id="{F1A097CD-585B-2517-4D4C-B2D789119699}"/>
              </a:ext>
            </a:extLst>
          </p:cNvPr>
          <p:cNvSpPr>
            <a:spLocks noGrp="1"/>
          </p:cNvSpPr>
          <p:nvPr>
            <p:ph type="sldNum" sz="quarter" idx="12"/>
          </p:nvPr>
        </p:nvSpPr>
        <p:spPr/>
        <p:txBody>
          <a:bodyPr/>
          <a:lstStyle/>
          <a:p>
            <a:fld id="{80967E29-1480-472A-9FC5-C4768A52587C}" type="slidenum">
              <a:rPr lang="en-US" smtClean="0"/>
              <a:t>15</a:t>
            </a:fld>
            <a:endParaRPr lang="en-US" dirty="0"/>
          </a:p>
        </p:txBody>
      </p:sp>
      <p:sp>
        <p:nvSpPr>
          <p:cNvPr id="7" name="TextBox 6">
            <a:extLst>
              <a:ext uri="{FF2B5EF4-FFF2-40B4-BE49-F238E27FC236}">
                <a16:creationId xmlns:a16="http://schemas.microsoft.com/office/drawing/2014/main" id="{D69BCA09-219B-4B47-0AA2-C9D1FAE13912}"/>
              </a:ext>
            </a:extLst>
          </p:cNvPr>
          <p:cNvSpPr txBox="1"/>
          <p:nvPr/>
        </p:nvSpPr>
        <p:spPr>
          <a:xfrm>
            <a:off x="76199" y="1031597"/>
            <a:ext cx="7625443" cy="5031249"/>
          </a:xfrm>
          <a:prstGeom prst="rect">
            <a:avLst/>
          </a:prstGeom>
          <a:noFill/>
        </p:spPr>
        <p:txBody>
          <a:bodyPr wrap="square">
            <a:spAutoFit/>
          </a:bodyPr>
          <a:lstStyle/>
          <a:p>
            <a:pPr>
              <a:lnSpc>
                <a:spcPct val="150000"/>
              </a:lnSpc>
            </a:pPr>
            <a:r>
              <a:rPr lang="en-US" dirty="0">
                <a:latin typeface="Bookman Old Style" panose="02050604050505020204" pitchFamily="18" charset="0"/>
              </a:rPr>
              <a:t>Inputs to the S R Flip Flops</a:t>
            </a:r>
          </a:p>
          <a:p>
            <a:pPr>
              <a:lnSpc>
                <a:spcPct val="150000"/>
              </a:lnSpc>
            </a:pPr>
            <a:endParaRPr lang="en-US" dirty="0">
              <a:latin typeface="Bookman Old Style" panose="02050604050505020204" pitchFamily="18" charset="0"/>
            </a:endParaRPr>
          </a:p>
          <a:p>
            <a:pPr>
              <a:lnSpc>
                <a:spcPct val="150000"/>
              </a:lnSpc>
            </a:pPr>
            <a:r>
              <a:rPr lang="en-US" dirty="0">
                <a:latin typeface="Bookman Old Style" panose="02050604050505020204" pitchFamily="18" charset="0"/>
              </a:rPr>
              <a:t>Set (S): This input sets the flip-flop when it receives a positive transition (e.g., from 0 to 1) while the clock is active.</a:t>
            </a:r>
          </a:p>
          <a:p>
            <a:pPr>
              <a:lnSpc>
                <a:spcPct val="150000"/>
              </a:lnSpc>
            </a:pPr>
            <a:endParaRPr lang="en-US" dirty="0">
              <a:latin typeface="Bookman Old Style" panose="02050604050505020204" pitchFamily="18" charset="0"/>
            </a:endParaRPr>
          </a:p>
          <a:p>
            <a:pPr>
              <a:lnSpc>
                <a:spcPct val="150000"/>
              </a:lnSpc>
            </a:pPr>
            <a:r>
              <a:rPr lang="en-US" dirty="0">
                <a:latin typeface="Bookman Old Style" panose="02050604050505020204" pitchFamily="18" charset="0"/>
              </a:rPr>
              <a:t>Reset (R): This input resets the flip-flop when it receives a positive transition while the clock is active.</a:t>
            </a:r>
          </a:p>
          <a:p>
            <a:pPr>
              <a:lnSpc>
                <a:spcPct val="150000"/>
              </a:lnSpc>
            </a:pPr>
            <a:endParaRPr lang="en-US" dirty="0">
              <a:latin typeface="Bookman Old Style" panose="02050604050505020204" pitchFamily="18" charset="0"/>
            </a:endParaRPr>
          </a:p>
          <a:p>
            <a:pPr>
              <a:lnSpc>
                <a:spcPct val="150000"/>
              </a:lnSpc>
            </a:pPr>
            <a:r>
              <a:rPr lang="en-US" dirty="0">
                <a:latin typeface="Bookman Old Style" panose="02050604050505020204" pitchFamily="18" charset="0"/>
              </a:rPr>
              <a:t>Clock (CLK): This input serves as a control signal. The flip-flop only responds to changes in S and R when the clock signal undergoes a specified transition (either rising edge or falling edge, depending on the flip-flop type).</a:t>
            </a:r>
          </a:p>
        </p:txBody>
      </p:sp>
      <p:pic>
        <p:nvPicPr>
          <p:cNvPr id="6" name="Picture 5" descr="A diagram of a flip flop&#10;&#10;Description automatically generated">
            <a:extLst>
              <a:ext uri="{FF2B5EF4-FFF2-40B4-BE49-F238E27FC236}">
                <a16:creationId xmlns:a16="http://schemas.microsoft.com/office/drawing/2014/main" id="{512D3077-B392-5A1B-68D5-965471425DA6}"/>
              </a:ext>
            </a:extLst>
          </p:cNvPr>
          <p:cNvPicPr>
            <a:picLocks noChangeAspect="1"/>
          </p:cNvPicPr>
          <p:nvPr/>
        </p:nvPicPr>
        <p:blipFill rotWithShape="1">
          <a:blip r:embed="rId2"/>
          <a:srcRect b="19363"/>
          <a:stretch/>
        </p:blipFill>
        <p:spPr>
          <a:xfrm>
            <a:off x="8036899" y="1536765"/>
            <a:ext cx="3738202" cy="2005013"/>
          </a:xfrm>
          <a:prstGeom prst="rect">
            <a:avLst/>
          </a:prstGeom>
        </p:spPr>
      </p:pic>
      <p:pic>
        <p:nvPicPr>
          <p:cNvPr id="9" name="Picture 8" descr="A black line drawing of a diagram&#10;&#10;Description automatically generated">
            <a:extLst>
              <a:ext uri="{FF2B5EF4-FFF2-40B4-BE49-F238E27FC236}">
                <a16:creationId xmlns:a16="http://schemas.microsoft.com/office/drawing/2014/main" id="{708EFC56-D73B-4249-A81E-D2FC5F2B1F64}"/>
              </a:ext>
            </a:extLst>
          </p:cNvPr>
          <p:cNvPicPr>
            <a:picLocks noChangeAspect="1"/>
          </p:cNvPicPr>
          <p:nvPr/>
        </p:nvPicPr>
        <p:blipFill>
          <a:blip r:embed="rId3"/>
          <a:stretch>
            <a:fillRect/>
          </a:stretch>
        </p:blipFill>
        <p:spPr>
          <a:xfrm>
            <a:off x="8223477" y="4232048"/>
            <a:ext cx="3706236" cy="2005013"/>
          </a:xfrm>
          <a:prstGeom prst="rect">
            <a:avLst/>
          </a:prstGeom>
        </p:spPr>
      </p:pic>
    </p:spTree>
    <p:extLst>
      <p:ext uri="{BB962C8B-B14F-4D97-AF65-F5344CB8AC3E}">
        <p14:creationId xmlns:p14="http://schemas.microsoft.com/office/powerpoint/2010/main" val="3154125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CD76-D677-455F-9E00-085B576416A1}"/>
              </a:ext>
            </a:extLst>
          </p:cNvPr>
          <p:cNvSpPr>
            <a:spLocks noGrp="1"/>
          </p:cNvSpPr>
          <p:nvPr>
            <p:ph type="title"/>
          </p:nvPr>
        </p:nvSpPr>
        <p:spPr>
          <a:xfrm>
            <a:off x="838200" y="347520"/>
            <a:ext cx="10515600" cy="915224"/>
          </a:xfrm>
        </p:spPr>
        <p:txBody>
          <a:bodyPr/>
          <a:lstStyle/>
          <a:p>
            <a:pPr algn="ctr"/>
            <a:r>
              <a:rPr lang="en-US" dirty="0"/>
              <a:t>S-R Flip-Flop</a:t>
            </a:r>
          </a:p>
        </p:txBody>
      </p:sp>
      <p:sp>
        <p:nvSpPr>
          <p:cNvPr id="5" name="Slide Number Placeholder 4">
            <a:extLst>
              <a:ext uri="{FF2B5EF4-FFF2-40B4-BE49-F238E27FC236}">
                <a16:creationId xmlns:a16="http://schemas.microsoft.com/office/drawing/2014/main" id="{F1A097CD-585B-2517-4D4C-B2D789119699}"/>
              </a:ext>
            </a:extLst>
          </p:cNvPr>
          <p:cNvSpPr>
            <a:spLocks noGrp="1"/>
          </p:cNvSpPr>
          <p:nvPr>
            <p:ph type="sldNum" sz="quarter" idx="12"/>
          </p:nvPr>
        </p:nvSpPr>
        <p:spPr/>
        <p:txBody>
          <a:bodyPr/>
          <a:lstStyle/>
          <a:p>
            <a:fld id="{80967E29-1480-472A-9FC5-C4768A52587C}" type="slidenum">
              <a:rPr lang="en-US" smtClean="0"/>
              <a:t>16</a:t>
            </a:fld>
            <a:endParaRPr lang="en-US" dirty="0"/>
          </a:p>
        </p:txBody>
      </p:sp>
      <p:sp>
        <p:nvSpPr>
          <p:cNvPr id="7" name="TextBox 6">
            <a:extLst>
              <a:ext uri="{FF2B5EF4-FFF2-40B4-BE49-F238E27FC236}">
                <a16:creationId xmlns:a16="http://schemas.microsoft.com/office/drawing/2014/main" id="{D69BCA09-219B-4B47-0AA2-C9D1FAE13912}"/>
              </a:ext>
            </a:extLst>
          </p:cNvPr>
          <p:cNvSpPr txBox="1"/>
          <p:nvPr/>
        </p:nvSpPr>
        <p:spPr>
          <a:xfrm>
            <a:off x="141065" y="1328874"/>
            <a:ext cx="6704351" cy="4200252"/>
          </a:xfrm>
          <a:prstGeom prst="rect">
            <a:avLst/>
          </a:prstGeom>
          <a:noFill/>
        </p:spPr>
        <p:txBody>
          <a:bodyPr wrap="square">
            <a:spAutoFit/>
          </a:bodyPr>
          <a:lstStyle/>
          <a:p>
            <a:pPr>
              <a:lnSpc>
                <a:spcPct val="150000"/>
              </a:lnSpc>
            </a:pPr>
            <a:r>
              <a:rPr lang="en-US" dirty="0">
                <a:latin typeface="Bookman Old Style" panose="02050604050505020204" pitchFamily="18" charset="0"/>
              </a:rPr>
              <a:t>Outputs:</a:t>
            </a:r>
          </a:p>
          <a:p>
            <a:pPr>
              <a:lnSpc>
                <a:spcPct val="150000"/>
              </a:lnSpc>
            </a:pPr>
            <a:r>
              <a:rPr lang="en-US" dirty="0">
                <a:latin typeface="Bookman Old Style" panose="02050604050505020204" pitchFamily="18" charset="0"/>
              </a:rPr>
              <a:t>Q: This is the output of the flip-flop, representing its current state (1 or 0).</a:t>
            </a:r>
          </a:p>
          <a:p>
            <a:pPr>
              <a:lnSpc>
                <a:spcPct val="150000"/>
              </a:lnSpc>
            </a:pPr>
            <a:r>
              <a:rPr lang="en-US" dirty="0">
                <a:latin typeface="Bookman Old Style" panose="02050604050505020204" pitchFamily="18" charset="0"/>
              </a:rPr>
              <a:t>~Q (Not Q): This is the complement of Q. </a:t>
            </a:r>
          </a:p>
          <a:p>
            <a:pPr>
              <a:lnSpc>
                <a:spcPct val="150000"/>
              </a:lnSpc>
            </a:pPr>
            <a:r>
              <a:rPr lang="en-US" dirty="0">
                <a:latin typeface="Bookman Old Style" panose="02050604050505020204" pitchFamily="18" charset="0"/>
              </a:rPr>
              <a:t>If Q is 1, ~Q will be 0, and vice versa.</a:t>
            </a:r>
          </a:p>
          <a:p>
            <a:pPr>
              <a:lnSpc>
                <a:spcPct val="150000"/>
              </a:lnSpc>
            </a:pPr>
            <a:r>
              <a:rPr lang="en-US" dirty="0">
                <a:latin typeface="Bookman Old Style" panose="02050604050505020204" pitchFamily="18" charset="0"/>
              </a:rPr>
              <a:t>The S input sets the output Q to 1, and the R input resets the output Q to 0. </a:t>
            </a:r>
          </a:p>
          <a:p>
            <a:pPr>
              <a:lnSpc>
                <a:spcPct val="150000"/>
              </a:lnSpc>
            </a:pPr>
            <a:r>
              <a:rPr lang="en-US" dirty="0">
                <a:latin typeface="Bookman Old Style" panose="02050604050505020204" pitchFamily="18" charset="0"/>
              </a:rPr>
              <a:t>The output Q’ is always the </a:t>
            </a:r>
            <a:r>
              <a:rPr lang="en-US" b="1" dirty="0">
                <a:solidFill>
                  <a:srgbClr val="FF0000"/>
                </a:solidFill>
                <a:latin typeface="Bookman Old Style" panose="02050604050505020204" pitchFamily="18" charset="0"/>
              </a:rPr>
              <a:t>complement </a:t>
            </a:r>
            <a:r>
              <a:rPr lang="en-US" dirty="0">
                <a:latin typeface="Bookman Old Style" panose="02050604050505020204" pitchFamily="18" charset="0"/>
              </a:rPr>
              <a:t>of Q, meaning it has the opposite value. </a:t>
            </a:r>
          </a:p>
          <a:p>
            <a:pPr>
              <a:lnSpc>
                <a:spcPct val="150000"/>
              </a:lnSpc>
            </a:pPr>
            <a:endParaRPr lang="en-US" dirty="0">
              <a:latin typeface="Bookman Old Style" panose="02050604050505020204" pitchFamily="18" charset="0"/>
            </a:endParaRPr>
          </a:p>
        </p:txBody>
      </p:sp>
      <p:pic>
        <p:nvPicPr>
          <p:cNvPr id="4" name="Picture 3">
            <a:extLst>
              <a:ext uri="{FF2B5EF4-FFF2-40B4-BE49-F238E27FC236}">
                <a16:creationId xmlns:a16="http://schemas.microsoft.com/office/drawing/2014/main" id="{D592B06C-A38A-4357-AC16-EFBD9C0FC89A}"/>
              </a:ext>
            </a:extLst>
          </p:cNvPr>
          <p:cNvPicPr>
            <a:picLocks noChangeAspect="1"/>
          </p:cNvPicPr>
          <p:nvPr/>
        </p:nvPicPr>
        <p:blipFill rotWithShape="1">
          <a:blip r:embed="rId2"/>
          <a:srcRect l="16850" t="5067" r="16770" b="5067"/>
          <a:stretch/>
        </p:blipFill>
        <p:spPr>
          <a:xfrm>
            <a:off x="7918400" y="1140903"/>
            <a:ext cx="3759076" cy="4966906"/>
          </a:xfrm>
          <a:prstGeom prst="rect">
            <a:avLst/>
          </a:prstGeom>
        </p:spPr>
      </p:pic>
    </p:spTree>
    <p:extLst>
      <p:ext uri="{BB962C8B-B14F-4D97-AF65-F5344CB8AC3E}">
        <p14:creationId xmlns:p14="http://schemas.microsoft.com/office/powerpoint/2010/main" val="396791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4B812-43B4-D00D-EC12-FD88303F2A05}"/>
              </a:ext>
            </a:extLst>
          </p:cNvPr>
          <p:cNvSpPr>
            <a:spLocks noGrp="1"/>
          </p:cNvSpPr>
          <p:nvPr>
            <p:ph type="title"/>
          </p:nvPr>
        </p:nvSpPr>
        <p:spPr>
          <a:xfrm>
            <a:off x="1170214" y="299039"/>
            <a:ext cx="10515600" cy="1124949"/>
          </a:xfrm>
        </p:spPr>
        <p:txBody>
          <a:bodyPr/>
          <a:lstStyle/>
          <a:p>
            <a:r>
              <a:rPr lang="en-US" dirty="0"/>
              <a:t>SR Flip Flops</a:t>
            </a:r>
          </a:p>
        </p:txBody>
      </p:sp>
      <p:sp>
        <p:nvSpPr>
          <p:cNvPr id="5" name="Slide Number Placeholder 4">
            <a:extLst>
              <a:ext uri="{FF2B5EF4-FFF2-40B4-BE49-F238E27FC236}">
                <a16:creationId xmlns:a16="http://schemas.microsoft.com/office/drawing/2014/main" id="{E0A30ED7-52C1-6412-0C7E-43916918DDCA}"/>
              </a:ext>
            </a:extLst>
          </p:cNvPr>
          <p:cNvSpPr>
            <a:spLocks noGrp="1"/>
          </p:cNvSpPr>
          <p:nvPr>
            <p:ph type="sldNum" sz="quarter" idx="12"/>
          </p:nvPr>
        </p:nvSpPr>
        <p:spPr/>
        <p:txBody>
          <a:bodyPr/>
          <a:lstStyle/>
          <a:p>
            <a:fld id="{80967E29-1480-472A-9FC5-C4768A52587C}" type="slidenum">
              <a:rPr lang="en-US" smtClean="0"/>
              <a:t>17</a:t>
            </a:fld>
            <a:endParaRPr lang="en-US" dirty="0"/>
          </a:p>
        </p:txBody>
      </p:sp>
      <p:sp>
        <p:nvSpPr>
          <p:cNvPr id="7" name="TextBox 6">
            <a:extLst>
              <a:ext uri="{FF2B5EF4-FFF2-40B4-BE49-F238E27FC236}">
                <a16:creationId xmlns:a16="http://schemas.microsoft.com/office/drawing/2014/main" id="{B371ABB7-87DB-C30A-AFC9-CC194B62A25D}"/>
              </a:ext>
            </a:extLst>
          </p:cNvPr>
          <p:cNvSpPr txBox="1"/>
          <p:nvPr/>
        </p:nvSpPr>
        <p:spPr>
          <a:xfrm>
            <a:off x="418202" y="1325101"/>
            <a:ext cx="6192323" cy="5031249"/>
          </a:xfrm>
          <a:prstGeom prst="rect">
            <a:avLst/>
          </a:prstGeom>
          <a:noFill/>
        </p:spPr>
        <p:txBody>
          <a:bodyPr wrap="square">
            <a:spAutoFit/>
          </a:bodyPr>
          <a:lstStyle/>
          <a:p>
            <a:pPr algn="l">
              <a:lnSpc>
                <a:spcPct val="150000"/>
              </a:lnSpc>
            </a:pPr>
            <a:r>
              <a:rPr lang="en-US" b="0" i="0" dirty="0">
                <a:effectLst/>
                <a:latin typeface="Bookman Old Style" panose="02050604050505020204" pitchFamily="18" charset="0"/>
              </a:rPr>
              <a:t>When the clock signal undergoes the specified transition (rising or falling edge), the flip-flop checks the values of S and R.</a:t>
            </a:r>
          </a:p>
          <a:p>
            <a:pPr algn="l">
              <a:lnSpc>
                <a:spcPct val="150000"/>
              </a:lnSpc>
            </a:pPr>
            <a:r>
              <a:rPr lang="en-US" b="0" i="0" dirty="0">
                <a:effectLst/>
                <a:latin typeface="Bookman Old Style" panose="02050604050505020204" pitchFamily="18" charset="0"/>
              </a:rPr>
              <a:t>If S = 1 and R = 0 during the active clock transition, the flip-flop is set (Q = 1).</a:t>
            </a:r>
          </a:p>
          <a:p>
            <a:pPr algn="l">
              <a:lnSpc>
                <a:spcPct val="150000"/>
              </a:lnSpc>
            </a:pPr>
            <a:r>
              <a:rPr lang="en-US" b="0" i="0" dirty="0">
                <a:effectLst/>
                <a:latin typeface="Bookman Old Style" panose="02050604050505020204" pitchFamily="18" charset="0"/>
              </a:rPr>
              <a:t>If R = 1 and S = 0 during the active clock transition, the flip-flop is reset (Q = 0).</a:t>
            </a:r>
          </a:p>
          <a:p>
            <a:pPr algn="l">
              <a:lnSpc>
                <a:spcPct val="150000"/>
              </a:lnSpc>
            </a:pPr>
            <a:r>
              <a:rPr lang="en-US" b="0" i="0" dirty="0">
                <a:effectLst/>
                <a:latin typeface="Bookman Old Style" panose="02050604050505020204" pitchFamily="18" charset="0"/>
              </a:rPr>
              <a:t>If both S and R are 0, the flip-flop holds its current state.</a:t>
            </a:r>
          </a:p>
          <a:p>
            <a:pPr algn="l">
              <a:lnSpc>
                <a:spcPct val="150000"/>
              </a:lnSpc>
            </a:pPr>
            <a:r>
              <a:rPr lang="en-US" b="0" i="0" dirty="0">
                <a:effectLst/>
                <a:latin typeface="Bookman Old Style" panose="02050604050505020204" pitchFamily="18" charset="0"/>
              </a:rPr>
              <a:t>If both S and R are 1 during the active clock transition, it enters a "forbidden" state, which should be avoided.</a:t>
            </a:r>
            <a:r>
              <a:rPr lang="en-US" dirty="0">
                <a:latin typeface="Bookman Old Style" panose="02050604050505020204" pitchFamily="18" charset="0"/>
              </a:rPr>
              <a:t> </a:t>
            </a:r>
            <a:endParaRPr lang="en-US" b="0" i="0" dirty="0">
              <a:effectLst/>
              <a:latin typeface="Bookman Old Style" panose="02050604050505020204" pitchFamily="18" charset="0"/>
            </a:endParaRPr>
          </a:p>
        </p:txBody>
      </p:sp>
      <p:pic>
        <p:nvPicPr>
          <p:cNvPr id="6" name="Picture 5">
            <a:extLst>
              <a:ext uri="{FF2B5EF4-FFF2-40B4-BE49-F238E27FC236}">
                <a16:creationId xmlns:a16="http://schemas.microsoft.com/office/drawing/2014/main" id="{B183375A-075E-44E8-A047-C1D98941FE69}"/>
              </a:ext>
            </a:extLst>
          </p:cNvPr>
          <p:cNvPicPr>
            <a:picLocks noChangeAspect="1"/>
          </p:cNvPicPr>
          <p:nvPr/>
        </p:nvPicPr>
        <p:blipFill rotWithShape="1">
          <a:blip r:embed="rId2"/>
          <a:srcRect l="16850" t="5067" r="16770" b="5067"/>
          <a:stretch/>
        </p:blipFill>
        <p:spPr>
          <a:xfrm>
            <a:off x="8102662" y="1197217"/>
            <a:ext cx="3759076" cy="4966906"/>
          </a:xfrm>
          <a:prstGeom prst="rect">
            <a:avLst/>
          </a:prstGeom>
        </p:spPr>
      </p:pic>
    </p:spTree>
    <p:extLst>
      <p:ext uri="{BB962C8B-B14F-4D97-AF65-F5344CB8AC3E}">
        <p14:creationId xmlns:p14="http://schemas.microsoft.com/office/powerpoint/2010/main" val="1506094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B4B-FDD4-1C20-B861-E0EEA6776768}"/>
              </a:ext>
            </a:extLst>
          </p:cNvPr>
          <p:cNvSpPr>
            <a:spLocks noGrp="1"/>
          </p:cNvSpPr>
          <p:nvPr>
            <p:ph type="title"/>
          </p:nvPr>
        </p:nvSpPr>
        <p:spPr>
          <a:xfrm>
            <a:off x="1039536" y="352728"/>
            <a:ext cx="10515600" cy="1002791"/>
          </a:xfrm>
        </p:spPr>
        <p:txBody>
          <a:bodyPr>
            <a:normAutofit/>
          </a:bodyPr>
          <a:lstStyle/>
          <a:p>
            <a:pPr algn="ctr"/>
            <a:r>
              <a:rPr lang="en-US" dirty="0"/>
              <a:t>The SR Flip-Flop</a:t>
            </a:r>
          </a:p>
        </p:txBody>
      </p:sp>
      <p:sp>
        <p:nvSpPr>
          <p:cNvPr id="5" name="Slide Number Placeholder 4">
            <a:extLst>
              <a:ext uri="{FF2B5EF4-FFF2-40B4-BE49-F238E27FC236}">
                <a16:creationId xmlns:a16="http://schemas.microsoft.com/office/drawing/2014/main" id="{6F2D1F76-086B-78D4-41C7-9DEC6EEB68D6}"/>
              </a:ext>
            </a:extLst>
          </p:cNvPr>
          <p:cNvSpPr>
            <a:spLocks noGrp="1"/>
          </p:cNvSpPr>
          <p:nvPr>
            <p:ph type="sldNum" sz="quarter" idx="12"/>
          </p:nvPr>
        </p:nvSpPr>
        <p:spPr/>
        <p:txBody>
          <a:bodyPr/>
          <a:lstStyle/>
          <a:p>
            <a:fld id="{80967E29-1480-472A-9FC5-C4768A52587C}" type="slidenum">
              <a:rPr lang="en-US" smtClean="0"/>
              <a:t>18</a:t>
            </a:fld>
            <a:endParaRPr lang="en-US" dirty="0"/>
          </a:p>
        </p:txBody>
      </p:sp>
      <p:sp>
        <p:nvSpPr>
          <p:cNvPr id="7" name="TextBox 6">
            <a:extLst>
              <a:ext uri="{FF2B5EF4-FFF2-40B4-BE49-F238E27FC236}">
                <a16:creationId xmlns:a16="http://schemas.microsoft.com/office/drawing/2014/main" id="{FDFD5B53-2024-9AFE-9EBE-A6FBA815CD9D}"/>
              </a:ext>
            </a:extLst>
          </p:cNvPr>
          <p:cNvSpPr txBox="1"/>
          <p:nvPr/>
        </p:nvSpPr>
        <p:spPr>
          <a:xfrm>
            <a:off x="167148" y="1435614"/>
            <a:ext cx="11711213" cy="5365956"/>
          </a:xfrm>
          <a:prstGeom prst="rect">
            <a:avLst/>
          </a:prstGeom>
          <a:noFill/>
        </p:spPr>
        <p:txBody>
          <a:bodyPr wrap="square">
            <a:spAutoFit/>
          </a:bodyPr>
          <a:lstStyle/>
          <a:p>
            <a:pPr>
              <a:lnSpc>
                <a:spcPct val="200000"/>
              </a:lnSpc>
            </a:pPr>
            <a:r>
              <a:rPr lang="en-US" sz="1600" dirty="0">
                <a:latin typeface="Bookman Old Style" panose="02050604050505020204" pitchFamily="18" charset="0"/>
              </a:rPr>
              <a:t>Think of an SR flip-flop like a little box with two switches inside. "S" and "R":</a:t>
            </a:r>
          </a:p>
          <a:p>
            <a:pPr>
              <a:lnSpc>
                <a:spcPct val="200000"/>
              </a:lnSpc>
            </a:pPr>
            <a:r>
              <a:rPr lang="en-US" sz="1600" dirty="0">
                <a:latin typeface="Bookman Old Style" panose="02050604050505020204" pitchFamily="18" charset="0"/>
              </a:rPr>
              <a:t>S (Set): This is like the "turn on" switch. When you press it, it sets the flip-flop to "1" (meaning on).</a:t>
            </a:r>
          </a:p>
          <a:p>
            <a:pPr>
              <a:lnSpc>
                <a:spcPct val="200000"/>
              </a:lnSpc>
            </a:pPr>
            <a:r>
              <a:rPr lang="en-US" sz="1600" dirty="0">
                <a:latin typeface="Bookman Old Style" panose="02050604050505020204" pitchFamily="18" charset="0"/>
              </a:rPr>
              <a:t>R (Reset): This is like the "turn off" switch. When you press it, it resets the flip-flop to "0" (meaning off).</a:t>
            </a:r>
          </a:p>
          <a:p>
            <a:pPr>
              <a:lnSpc>
                <a:spcPct val="200000"/>
              </a:lnSpc>
            </a:pPr>
            <a:r>
              <a:rPr lang="en-US" dirty="0">
                <a:latin typeface="Bookman Old Style" panose="02050604050505020204" pitchFamily="18" charset="0"/>
              </a:rPr>
              <a:t>Two Outputs: "Q" and “ Not Q": </a:t>
            </a:r>
          </a:p>
          <a:p>
            <a:pPr>
              <a:lnSpc>
                <a:spcPct val="200000"/>
              </a:lnSpc>
            </a:pPr>
            <a:r>
              <a:rPr lang="en-US" dirty="0">
                <a:latin typeface="Bookman Old Style" panose="02050604050505020204" pitchFamily="18" charset="0"/>
              </a:rPr>
              <a:t>Q: This is like a little light inside the box. When it's on, it means the flip-flop remembers a "1".</a:t>
            </a:r>
          </a:p>
          <a:p>
            <a:pPr>
              <a:lnSpc>
                <a:spcPct val="200000"/>
              </a:lnSpc>
            </a:pPr>
            <a:r>
              <a:rPr lang="en-US" dirty="0">
                <a:latin typeface="Bookman Old Style" panose="02050604050505020204" pitchFamily="18" charset="0"/>
              </a:rPr>
              <a:t>¬Q (Not Q): This is like another little light, but it shows the opposite. When Q is on, ¬Q is off, and vice versa.</a:t>
            </a:r>
          </a:p>
          <a:p>
            <a:pPr>
              <a:lnSpc>
                <a:spcPct val="200000"/>
              </a:lnSpc>
            </a:pPr>
            <a:r>
              <a:rPr lang="en-US" dirty="0">
                <a:latin typeface="Bookman Old Style" panose="02050604050505020204" pitchFamily="18" charset="0"/>
              </a:rPr>
              <a:t>Once you press S or R, the flip-flop stays in that state until you press the other switch.</a:t>
            </a:r>
          </a:p>
          <a:p>
            <a:pPr>
              <a:lnSpc>
                <a:spcPct val="200000"/>
              </a:lnSpc>
            </a:pPr>
            <a:r>
              <a:rPr lang="en-US" dirty="0">
                <a:latin typeface="Bookman Old Style" panose="02050604050505020204" pitchFamily="18" charset="0"/>
              </a:rPr>
              <a:t>If you press both S and R at the same time, it might cause unpredictable behavior, like a light flickering</a:t>
            </a:r>
          </a:p>
        </p:txBody>
      </p:sp>
    </p:spTree>
    <p:extLst>
      <p:ext uri="{BB962C8B-B14F-4D97-AF65-F5344CB8AC3E}">
        <p14:creationId xmlns:p14="http://schemas.microsoft.com/office/powerpoint/2010/main" val="875952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E156-6BFE-BF1A-950F-815461D35855}"/>
              </a:ext>
            </a:extLst>
          </p:cNvPr>
          <p:cNvSpPr>
            <a:spLocks noGrp="1"/>
          </p:cNvSpPr>
          <p:nvPr>
            <p:ph type="title"/>
          </p:nvPr>
        </p:nvSpPr>
        <p:spPr/>
        <p:txBody>
          <a:bodyPr/>
          <a:lstStyle/>
          <a:p>
            <a:pPr algn="ctr"/>
            <a:r>
              <a:rPr lang="en-US" dirty="0"/>
              <a:t>SR Flip Flop</a:t>
            </a:r>
          </a:p>
        </p:txBody>
      </p:sp>
      <p:sp>
        <p:nvSpPr>
          <p:cNvPr id="3" name="Date Placeholder 2">
            <a:extLst>
              <a:ext uri="{FF2B5EF4-FFF2-40B4-BE49-F238E27FC236}">
                <a16:creationId xmlns:a16="http://schemas.microsoft.com/office/drawing/2014/main" id="{735976A1-0295-E529-35E3-FA039D11DE04}"/>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CD5804C5-AA90-4C98-945C-7DAC79F840EB}"/>
              </a:ext>
            </a:extLst>
          </p:cNvPr>
          <p:cNvSpPr>
            <a:spLocks noGrp="1"/>
          </p:cNvSpPr>
          <p:nvPr>
            <p:ph type="sldNum" sz="quarter" idx="12"/>
          </p:nvPr>
        </p:nvSpPr>
        <p:spPr/>
        <p:txBody>
          <a:bodyPr/>
          <a:lstStyle/>
          <a:p>
            <a:fld id="{80967E29-1480-472A-9FC5-C4768A52587C}" type="slidenum">
              <a:rPr lang="en-US" smtClean="0"/>
              <a:t>19</a:t>
            </a:fld>
            <a:endParaRPr lang="en-US" dirty="0"/>
          </a:p>
        </p:txBody>
      </p:sp>
      <p:graphicFrame>
        <p:nvGraphicFramePr>
          <p:cNvPr id="6" name="Table 5">
            <a:extLst>
              <a:ext uri="{FF2B5EF4-FFF2-40B4-BE49-F238E27FC236}">
                <a16:creationId xmlns:a16="http://schemas.microsoft.com/office/drawing/2014/main" id="{56D8D2F6-2FAD-DB25-AD92-3899E8806CF9}"/>
              </a:ext>
            </a:extLst>
          </p:cNvPr>
          <p:cNvGraphicFramePr>
            <a:graphicFrameLocks noGrp="1"/>
          </p:cNvGraphicFramePr>
          <p:nvPr>
            <p:extLst>
              <p:ext uri="{D42A27DB-BD31-4B8C-83A1-F6EECF244321}">
                <p14:modId xmlns:p14="http://schemas.microsoft.com/office/powerpoint/2010/main" val="145706473"/>
              </p:ext>
            </p:extLst>
          </p:nvPr>
        </p:nvGraphicFramePr>
        <p:xfrm>
          <a:off x="517071" y="2662997"/>
          <a:ext cx="4773388" cy="2215245"/>
        </p:xfrm>
        <a:graphic>
          <a:graphicData uri="http://schemas.openxmlformats.org/drawingml/2006/table">
            <a:tbl>
              <a:tblPr>
                <a:tableStyleId>{5DA37D80-6434-44D0-A028-1B22A696006F}</a:tableStyleId>
              </a:tblPr>
              <a:tblGrid>
                <a:gridCol w="1193347">
                  <a:extLst>
                    <a:ext uri="{9D8B030D-6E8A-4147-A177-3AD203B41FA5}">
                      <a16:colId xmlns:a16="http://schemas.microsoft.com/office/drawing/2014/main" val="3836458856"/>
                    </a:ext>
                  </a:extLst>
                </a:gridCol>
                <a:gridCol w="1193347">
                  <a:extLst>
                    <a:ext uri="{9D8B030D-6E8A-4147-A177-3AD203B41FA5}">
                      <a16:colId xmlns:a16="http://schemas.microsoft.com/office/drawing/2014/main" val="2080583387"/>
                    </a:ext>
                  </a:extLst>
                </a:gridCol>
                <a:gridCol w="1193347">
                  <a:extLst>
                    <a:ext uri="{9D8B030D-6E8A-4147-A177-3AD203B41FA5}">
                      <a16:colId xmlns:a16="http://schemas.microsoft.com/office/drawing/2014/main" val="4242626415"/>
                    </a:ext>
                  </a:extLst>
                </a:gridCol>
                <a:gridCol w="1193347">
                  <a:extLst>
                    <a:ext uri="{9D8B030D-6E8A-4147-A177-3AD203B41FA5}">
                      <a16:colId xmlns:a16="http://schemas.microsoft.com/office/drawing/2014/main" val="3954662794"/>
                    </a:ext>
                  </a:extLst>
                </a:gridCol>
              </a:tblGrid>
              <a:tr h="443049">
                <a:tc>
                  <a:txBody>
                    <a:bodyPr/>
                    <a:lstStyle/>
                    <a:p>
                      <a:pPr algn="ctr" fontAlgn="base"/>
                      <a:r>
                        <a:rPr lang="en-US" dirty="0">
                          <a:effectLst/>
                        </a:rPr>
                        <a:t>S</a:t>
                      </a:r>
                    </a:p>
                  </a:txBody>
                  <a:tcPr marL="19050" marR="19050" marT="38100" marB="38100" anchor="ctr"/>
                </a:tc>
                <a:tc>
                  <a:txBody>
                    <a:bodyPr/>
                    <a:lstStyle/>
                    <a:p>
                      <a:pPr algn="ctr" fontAlgn="base"/>
                      <a:r>
                        <a:rPr lang="en-US" dirty="0">
                          <a:effectLst/>
                        </a:rPr>
                        <a:t>R</a:t>
                      </a:r>
                    </a:p>
                  </a:txBody>
                  <a:tcPr marL="19050" marR="19050" marT="38100" marB="38100" anchor="ctr"/>
                </a:tc>
                <a:tc>
                  <a:txBody>
                    <a:bodyPr/>
                    <a:lstStyle/>
                    <a:p>
                      <a:pPr algn="ctr" fontAlgn="base"/>
                      <a:r>
                        <a:rPr lang="en-US" dirty="0">
                          <a:effectLst/>
                        </a:rPr>
                        <a:t>Q</a:t>
                      </a:r>
                    </a:p>
                  </a:txBody>
                  <a:tcPr marL="19050" marR="19050" marT="38100" marB="38100" anchor="ctr"/>
                </a:tc>
                <a:tc>
                  <a:txBody>
                    <a:bodyPr/>
                    <a:lstStyle/>
                    <a:p>
                      <a:pPr algn="ctr" fontAlgn="base"/>
                      <a:r>
                        <a:rPr lang="en-US">
                          <a:effectLst/>
                        </a:rPr>
                        <a:t>Q’</a:t>
                      </a:r>
                    </a:p>
                  </a:txBody>
                  <a:tcPr marL="19050" marR="19050" marT="38100" marB="38100" anchor="ctr"/>
                </a:tc>
                <a:extLst>
                  <a:ext uri="{0D108BD9-81ED-4DB2-BD59-A6C34878D82A}">
                    <a16:rowId xmlns:a16="http://schemas.microsoft.com/office/drawing/2014/main" val="4195043407"/>
                  </a:ext>
                </a:extLst>
              </a:tr>
              <a:tr h="443049">
                <a:tc>
                  <a:txBody>
                    <a:bodyPr/>
                    <a:lstStyle/>
                    <a:p>
                      <a:pPr algn="ctr" fontAlgn="base"/>
                      <a:r>
                        <a:rPr lang="en-US">
                          <a:effectLst/>
                        </a:rPr>
                        <a:t>0</a:t>
                      </a:r>
                    </a:p>
                  </a:txBody>
                  <a:tcPr marL="19050" marR="19050" marT="38100" marB="38100" anchor="ctr"/>
                </a:tc>
                <a:tc>
                  <a:txBody>
                    <a:bodyPr/>
                    <a:lstStyle/>
                    <a:p>
                      <a:pPr algn="ctr" fontAlgn="base"/>
                      <a:r>
                        <a:rPr lang="en-US">
                          <a:effectLst/>
                        </a:rPr>
                        <a:t>0</a:t>
                      </a:r>
                    </a:p>
                  </a:txBody>
                  <a:tcPr marL="19050" marR="19050" marT="38100" marB="38100" anchor="ctr"/>
                </a:tc>
                <a:tc>
                  <a:txBody>
                    <a:bodyPr/>
                    <a:lstStyle/>
                    <a:p>
                      <a:pPr algn="ctr" fontAlgn="base"/>
                      <a:r>
                        <a:rPr lang="en-US" dirty="0">
                          <a:effectLst/>
                        </a:rPr>
                        <a:t>Q</a:t>
                      </a:r>
                    </a:p>
                  </a:txBody>
                  <a:tcPr marL="19050" marR="19050" marT="38100" marB="38100" anchor="ctr"/>
                </a:tc>
                <a:tc>
                  <a:txBody>
                    <a:bodyPr/>
                    <a:lstStyle/>
                    <a:p>
                      <a:pPr algn="ctr" fontAlgn="base"/>
                      <a:r>
                        <a:rPr lang="en-US" dirty="0">
                          <a:effectLst/>
                        </a:rPr>
                        <a:t>Q’</a:t>
                      </a:r>
                    </a:p>
                  </a:txBody>
                  <a:tcPr marL="19050" marR="19050" marT="38100" marB="38100" anchor="ctr"/>
                </a:tc>
                <a:extLst>
                  <a:ext uri="{0D108BD9-81ED-4DB2-BD59-A6C34878D82A}">
                    <a16:rowId xmlns:a16="http://schemas.microsoft.com/office/drawing/2014/main" val="2247272009"/>
                  </a:ext>
                </a:extLst>
              </a:tr>
              <a:tr h="443049">
                <a:tc>
                  <a:txBody>
                    <a:bodyPr/>
                    <a:lstStyle/>
                    <a:p>
                      <a:pPr algn="ctr" fontAlgn="base"/>
                      <a:r>
                        <a:rPr lang="en-US">
                          <a:effectLst/>
                        </a:rPr>
                        <a:t>0</a:t>
                      </a:r>
                    </a:p>
                  </a:txBody>
                  <a:tcPr marL="19050" marR="19050" marT="38100" marB="38100" anchor="ctr"/>
                </a:tc>
                <a:tc>
                  <a:txBody>
                    <a:bodyPr/>
                    <a:lstStyle/>
                    <a:p>
                      <a:pPr algn="ctr" fontAlgn="base"/>
                      <a:r>
                        <a:rPr lang="en-US">
                          <a:effectLst/>
                        </a:rPr>
                        <a:t>1</a:t>
                      </a:r>
                    </a:p>
                  </a:txBody>
                  <a:tcPr marL="19050" marR="19050" marT="38100" marB="38100" anchor="ctr"/>
                </a:tc>
                <a:tc>
                  <a:txBody>
                    <a:bodyPr/>
                    <a:lstStyle/>
                    <a:p>
                      <a:pPr algn="ctr" fontAlgn="base"/>
                      <a:r>
                        <a:rPr lang="en-US">
                          <a:effectLst/>
                        </a:rPr>
                        <a:t>0</a:t>
                      </a:r>
                    </a:p>
                  </a:txBody>
                  <a:tcPr marL="19050" marR="19050" marT="38100" marB="38100" anchor="ctr"/>
                </a:tc>
                <a:tc>
                  <a:txBody>
                    <a:bodyPr/>
                    <a:lstStyle/>
                    <a:p>
                      <a:pPr algn="ctr" fontAlgn="base"/>
                      <a:r>
                        <a:rPr lang="en-US" dirty="0">
                          <a:effectLst/>
                        </a:rPr>
                        <a:t>1</a:t>
                      </a:r>
                    </a:p>
                  </a:txBody>
                  <a:tcPr marL="19050" marR="19050" marT="38100" marB="38100" anchor="ctr"/>
                </a:tc>
                <a:extLst>
                  <a:ext uri="{0D108BD9-81ED-4DB2-BD59-A6C34878D82A}">
                    <a16:rowId xmlns:a16="http://schemas.microsoft.com/office/drawing/2014/main" val="1351312076"/>
                  </a:ext>
                </a:extLst>
              </a:tr>
              <a:tr h="443049">
                <a:tc>
                  <a:txBody>
                    <a:bodyPr/>
                    <a:lstStyle/>
                    <a:p>
                      <a:pPr algn="ctr" fontAlgn="base"/>
                      <a:r>
                        <a:rPr lang="en-US">
                          <a:effectLst/>
                        </a:rPr>
                        <a:t>1</a:t>
                      </a:r>
                    </a:p>
                  </a:txBody>
                  <a:tcPr marL="19050" marR="19050" marT="38100" marB="38100" anchor="ctr"/>
                </a:tc>
                <a:tc>
                  <a:txBody>
                    <a:bodyPr/>
                    <a:lstStyle/>
                    <a:p>
                      <a:pPr algn="ctr" fontAlgn="base"/>
                      <a:r>
                        <a:rPr lang="en-US">
                          <a:effectLst/>
                        </a:rPr>
                        <a:t>0</a:t>
                      </a:r>
                    </a:p>
                  </a:txBody>
                  <a:tcPr marL="19050" marR="19050" marT="38100" marB="38100" anchor="ctr"/>
                </a:tc>
                <a:tc>
                  <a:txBody>
                    <a:bodyPr/>
                    <a:lstStyle/>
                    <a:p>
                      <a:pPr algn="ctr" fontAlgn="base"/>
                      <a:r>
                        <a:rPr lang="en-US">
                          <a:effectLst/>
                        </a:rPr>
                        <a:t>1</a:t>
                      </a:r>
                    </a:p>
                  </a:txBody>
                  <a:tcPr marL="19050" marR="19050" marT="38100" marB="38100" anchor="ctr"/>
                </a:tc>
                <a:tc>
                  <a:txBody>
                    <a:bodyPr/>
                    <a:lstStyle/>
                    <a:p>
                      <a:pPr algn="ctr" fontAlgn="base"/>
                      <a:r>
                        <a:rPr lang="en-US" dirty="0">
                          <a:effectLst/>
                        </a:rPr>
                        <a:t>0</a:t>
                      </a:r>
                    </a:p>
                  </a:txBody>
                  <a:tcPr marL="19050" marR="19050" marT="38100" marB="38100" anchor="ctr"/>
                </a:tc>
                <a:extLst>
                  <a:ext uri="{0D108BD9-81ED-4DB2-BD59-A6C34878D82A}">
                    <a16:rowId xmlns:a16="http://schemas.microsoft.com/office/drawing/2014/main" val="3841839542"/>
                  </a:ext>
                </a:extLst>
              </a:tr>
              <a:tr h="443049">
                <a:tc>
                  <a:txBody>
                    <a:bodyPr/>
                    <a:lstStyle/>
                    <a:p>
                      <a:pPr algn="ctr" fontAlgn="base"/>
                      <a:r>
                        <a:rPr lang="en-US">
                          <a:effectLst/>
                        </a:rPr>
                        <a:t>1</a:t>
                      </a:r>
                    </a:p>
                  </a:txBody>
                  <a:tcPr marL="19050" marR="19050" marT="38100" marB="38100" anchor="ctr"/>
                </a:tc>
                <a:tc>
                  <a:txBody>
                    <a:bodyPr/>
                    <a:lstStyle/>
                    <a:p>
                      <a:pPr algn="ctr" fontAlgn="base"/>
                      <a:r>
                        <a:rPr lang="en-US">
                          <a:effectLst/>
                        </a:rPr>
                        <a:t>1</a:t>
                      </a:r>
                    </a:p>
                  </a:txBody>
                  <a:tcPr marL="19050" marR="19050" marT="38100" marB="38100" anchor="ctr"/>
                </a:tc>
                <a:tc>
                  <a:txBody>
                    <a:bodyPr/>
                    <a:lstStyle/>
                    <a:p>
                      <a:pPr algn="ctr" fontAlgn="base"/>
                      <a:r>
                        <a:rPr lang="en-US" dirty="0">
                          <a:effectLst/>
                        </a:rPr>
                        <a:t>0</a:t>
                      </a:r>
                    </a:p>
                  </a:txBody>
                  <a:tcPr marL="19050" marR="19050" marT="38100" marB="38100" anchor="ctr"/>
                </a:tc>
                <a:tc>
                  <a:txBody>
                    <a:bodyPr/>
                    <a:lstStyle/>
                    <a:p>
                      <a:pPr algn="ctr" fontAlgn="base"/>
                      <a:r>
                        <a:rPr lang="en-US" dirty="0">
                          <a:effectLst/>
                        </a:rPr>
                        <a:t>0</a:t>
                      </a:r>
                    </a:p>
                  </a:txBody>
                  <a:tcPr marL="19050" marR="19050" marT="38100" marB="38100" anchor="ctr"/>
                </a:tc>
                <a:extLst>
                  <a:ext uri="{0D108BD9-81ED-4DB2-BD59-A6C34878D82A}">
                    <a16:rowId xmlns:a16="http://schemas.microsoft.com/office/drawing/2014/main" val="3640621244"/>
                  </a:ext>
                </a:extLst>
              </a:tr>
            </a:tbl>
          </a:graphicData>
        </a:graphic>
      </p:graphicFrame>
      <p:sp>
        <p:nvSpPr>
          <p:cNvPr id="8" name="TextBox 7">
            <a:extLst>
              <a:ext uri="{FF2B5EF4-FFF2-40B4-BE49-F238E27FC236}">
                <a16:creationId xmlns:a16="http://schemas.microsoft.com/office/drawing/2014/main" id="{4C94325C-7A35-CA20-339C-8286B8E499F5}"/>
              </a:ext>
            </a:extLst>
          </p:cNvPr>
          <p:cNvSpPr txBox="1"/>
          <p:nvPr/>
        </p:nvSpPr>
        <p:spPr>
          <a:xfrm>
            <a:off x="468084" y="1853677"/>
            <a:ext cx="5366660" cy="646331"/>
          </a:xfrm>
          <a:prstGeom prst="rect">
            <a:avLst/>
          </a:prstGeom>
          <a:noFill/>
        </p:spPr>
        <p:txBody>
          <a:bodyPr wrap="square">
            <a:spAutoFit/>
          </a:bodyPr>
          <a:lstStyle/>
          <a:p>
            <a:r>
              <a:rPr lang="en-US" dirty="0">
                <a:latin typeface="Bookman Old Style" panose="02050604050505020204" pitchFamily="18" charset="0"/>
              </a:rPr>
              <a:t>The truth table of an SR flip flop shows the relationship between the inputs and outputs</a:t>
            </a:r>
          </a:p>
        </p:txBody>
      </p:sp>
      <p:sp>
        <p:nvSpPr>
          <p:cNvPr id="10" name="TextBox 9">
            <a:extLst>
              <a:ext uri="{FF2B5EF4-FFF2-40B4-BE49-F238E27FC236}">
                <a16:creationId xmlns:a16="http://schemas.microsoft.com/office/drawing/2014/main" id="{5E84E231-27CA-8391-A70F-1DF6FF952E09}"/>
              </a:ext>
            </a:extLst>
          </p:cNvPr>
          <p:cNvSpPr txBox="1"/>
          <p:nvPr/>
        </p:nvSpPr>
        <p:spPr>
          <a:xfrm>
            <a:off x="6221185" y="1940762"/>
            <a:ext cx="5050971" cy="923330"/>
          </a:xfrm>
          <a:prstGeom prst="rect">
            <a:avLst/>
          </a:prstGeom>
          <a:noFill/>
        </p:spPr>
        <p:txBody>
          <a:bodyPr wrap="square">
            <a:spAutoFit/>
          </a:bodyPr>
          <a:lstStyle/>
          <a:p>
            <a:r>
              <a:rPr lang="en-US" dirty="0">
                <a:latin typeface="Bookman Old Style" panose="02050604050505020204" pitchFamily="18" charset="0"/>
              </a:rPr>
              <a:t>The characteristic table of an SR flip flop shows the relationship between the current state and the next state</a:t>
            </a:r>
          </a:p>
        </p:txBody>
      </p:sp>
      <p:graphicFrame>
        <p:nvGraphicFramePr>
          <p:cNvPr id="11" name="Table 10">
            <a:extLst>
              <a:ext uri="{FF2B5EF4-FFF2-40B4-BE49-F238E27FC236}">
                <a16:creationId xmlns:a16="http://schemas.microsoft.com/office/drawing/2014/main" id="{CC882C3A-15D6-4BE6-7970-5E4D36F24E28}"/>
              </a:ext>
            </a:extLst>
          </p:cNvPr>
          <p:cNvGraphicFramePr>
            <a:graphicFrameLocks noGrp="1"/>
          </p:cNvGraphicFramePr>
          <p:nvPr>
            <p:extLst>
              <p:ext uri="{D42A27DB-BD31-4B8C-83A1-F6EECF244321}">
                <p14:modId xmlns:p14="http://schemas.microsoft.com/office/powerpoint/2010/main" val="941098532"/>
              </p:ext>
            </p:extLst>
          </p:nvPr>
        </p:nvGraphicFramePr>
        <p:xfrm>
          <a:off x="6580412" y="2977243"/>
          <a:ext cx="4229100" cy="1889525"/>
        </p:xfrm>
        <a:graphic>
          <a:graphicData uri="http://schemas.openxmlformats.org/drawingml/2006/table">
            <a:tbl>
              <a:tblPr>
                <a:tableStyleId>{8799B23B-EC83-4686-B30A-512413B5E67A}</a:tableStyleId>
              </a:tblPr>
              <a:tblGrid>
                <a:gridCol w="1057275">
                  <a:extLst>
                    <a:ext uri="{9D8B030D-6E8A-4147-A177-3AD203B41FA5}">
                      <a16:colId xmlns:a16="http://schemas.microsoft.com/office/drawing/2014/main" val="3172023287"/>
                    </a:ext>
                  </a:extLst>
                </a:gridCol>
                <a:gridCol w="1057275">
                  <a:extLst>
                    <a:ext uri="{9D8B030D-6E8A-4147-A177-3AD203B41FA5}">
                      <a16:colId xmlns:a16="http://schemas.microsoft.com/office/drawing/2014/main" val="2499571380"/>
                    </a:ext>
                  </a:extLst>
                </a:gridCol>
                <a:gridCol w="1057275">
                  <a:extLst>
                    <a:ext uri="{9D8B030D-6E8A-4147-A177-3AD203B41FA5}">
                      <a16:colId xmlns:a16="http://schemas.microsoft.com/office/drawing/2014/main" val="489966442"/>
                    </a:ext>
                  </a:extLst>
                </a:gridCol>
                <a:gridCol w="1057275">
                  <a:extLst>
                    <a:ext uri="{9D8B030D-6E8A-4147-A177-3AD203B41FA5}">
                      <a16:colId xmlns:a16="http://schemas.microsoft.com/office/drawing/2014/main" val="3382612160"/>
                    </a:ext>
                  </a:extLst>
                </a:gridCol>
              </a:tblGrid>
              <a:tr h="377905">
                <a:tc>
                  <a:txBody>
                    <a:bodyPr/>
                    <a:lstStyle/>
                    <a:p>
                      <a:pPr algn="ctr" fontAlgn="base"/>
                      <a:r>
                        <a:rPr lang="en-US">
                          <a:effectLst/>
                        </a:rPr>
                        <a:t>Qn</a:t>
                      </a:r>
                    </a:p>
                  </a:txBody>
                  <a:tcPr marL="19050" marR="19050" marT="38100" marB="38100" anchor="ctr"/>
                </a:tc>
                <a:tc>
                  <a:txBody>
                    <a:bodyPr/>
                    <a:lstStyle/>
                    <a:p>
                      <a:pPr algn="ctr" fontAlgn="base"/>
                      <a:r>
                        <a:rPr lang="en-US">
                          <a:effectLst/>
                        </a:rPr>
                        <a:t>Qn+1</a:t>
                      </a:r>
                    </a:p>
                  </a:txBody>
                  <a:tcPr marL="19050" marR="19050" marT="38100" marB="38100" anchor="ctr"/>
                </a:tc>
                <a:tc>
                  <a:txBody>
                    <a:bodyPr/>
                    <a:lstStyle/>
                    <a:p>
                      <a:pPr algn="ctr" fontAlgn="base"/>
                      <a:r>
                        <a:rPr lang="en-US">
                          <a:effectLst/>
                        </a:rPr>
                        <a:t>S</a:t>
                      </a:r>
                    </a:p>
                  </a:txBody>
                  <a:tcPr marL="19050" marR="19050" marT="38100" marB="38100" anchor="ctr"/>
                </a:tc>
                <a:tc>
                  <a:txBody>
                    <a:bodyPr/>
                    <a:lstStyle/>
                    <a:p>
                      <a:pPr algn="ctr" fontAlgn="base"/>
                      <a:r>
                        <a:rPr lang="en-US">
                          <a:effectLst/>
                        </a:rPr>
                        <a:t>R</a:t>
                      </a:r>
                    </a:p>
                  </a:txBody>
                  <a:tcPr marL="19050" marR="19050" marT="38100" marB="38100" anchor="ctr"/>
                </a:tc>
                <a:extLst>
                  <a:ext uri="{0D108BD9-81ED-4DB2-BD59-A6C34878D82A}">
                    <a16:rowId xmlns:a16="http://schemas.microsoft.com/office/drawing/2014/main" val="1686181437"/>
                  </a:ext>
                </a:extLst>
              </a:tr>
              <a:tr h="377905">
                <a:tc>
                  <a:txBody>
                    <a:bodyPr/>
                    <a:lstStyle/>
                    <a:p>
                      <a:pPr algn="ctr" fontAlgn="base"/>
                      <a:r>
                        <a:rPr lang="en-US">
                          <a:effectLst/>
                        </a:rPr>
                        <a:t>0</a:t>
                      </a:r>
                    </a:p>
                  </a:txBody>
                  <a:tcPr marL="19050" marR="19050" marT="38100" marB="38100" anchor="ctr"/>
                </a:tc>
                <a:tc>
                  <a:txBody>
                    <a:bodyPr/>
                    <a:lstStyle/>
                    <a:p>
                      <a:pPr algn="ctr" fontAlgn="base"/>
                      <a:r>
                        <a:rPr lang="en-US">
                          <a:effectLst/>
                        </a:rPr>
                        <a:t>0</a:t>
                      </a:r>
                    </a:p>
                  </a:txBody>
                  <a:tcPr marL="19050" marR="19050" marT="38100" marB="38100" anchor="ctr"/>
                </a:tc>
                <a:tc>
                  <a:txBody>
                    <a:bodyPr/>
                    <a:lstStyle/>
                    <a:p>
                      <a:pPr algn="ctr" fontAlgn="base"/>
                      <a:r>
                        <a:rPr lang="en-US">
                          <a:effectLst/>
                        </a:rPr>
                        <a:t>0</a:t>
                      </a:r>
                    </a:p>
                  </a:txBody>
                  <a:tcPr marL="19050" marR="19050" marT="38100" marB="38100" anchor="ctr"/>
                </a:tc>
                <a:tc>
                  <a:txBody>
                    <a:bodyPr/>
                    <a:lstStyle/>
                    <a:p>
                      <a:pPr algn="ctr" fontAlgn="base"/>
                      <a:r>
                        <a:rPr lang="en-US">
                          <a:effectLst/>
                        </a:rPr>
                        <a:t>X</a:t>
                      </a:r>
                    </a:p>
                  </a:txBody>
                  <a:tcPr marL="19050" marR="19050" marT="38100" marB="38100" anchor="ctr"/>
                </a:tc>
                <a:extLst>
                  <a:ext uri="{0D108BD9-81ED-4DB2-BD59-A6C34878D82A}">
                    <a16:rowId xmlns:a16="http://schemas.microsoft.com/office/drawing/2014/main" val="2789826084"/>
                  </a:ext>
                </a:extLst>
              </a:tr>
              <a:tr h="377905">
                <a:tc>
                  <a:txBody>
                    <a:bodyPr/>
                    <a:lstStyle/>
                    <a:p>
                      <a:pPr algn="ctr" fontAlgn="base"/>
                      <a:r>
                        <a:rPr lang="en-US">
                          <a:effectLst/>
                        </a:rPr>
                        <a:t>0</a:t>
                      </a:r>
                    </a:p>
                  </a:txBody>
                  <a:tcPr marL="19050" marR="19050" marT="38100" marB="38100" anchor="ctr"/>
                </a:tc>
                <a:tc>
                  <a:txBody>
                    <a:bodyPr/>
                    <a:lstStyle/>
                    <a:p>
                      <a:pPr algn="ctr" fontAlgn="base"/>
                      <a:r>
                        <a:rPr lang="en-US">
                          <a:effectLst/>
                        </a:rPr>
                        <a:t>1</a:t>
                      </a:r>
                    </a:p>
                  </a:txBody>
                  <a:tcPr marL="19050" marR="19050" marT="38100" marB="38100" anchor="ctr"/>
                </a:tc>
                <a:tc>
                  <a:txBody>
                    <a:bodyPr/>
                    <a:lstStyle/>
                    <a:p>
                      <a:pPr algn="ctr" fontAlgn="base"/>
                      <a:r>
                        <a:rPr lang="en-US">
                          <a:effectLst/>
                        </a:rPr>
                        <a:t>1</a:t>
                      </a:r>
                    </a:p>
                  </a:txBody>
                  <a:tcPr marL="19050" marR="19050" marT="38100" marB="38100" anchor="ctr"/>
                </a:tc>
                <a:tc>
                  <a:txBody>
                    <a:bodyPr/>
                    <a:lstStyle/>
                    <a:p>
                      <a:pPr algn="ctr" fontAlgn="base"/>
                      <a:r>
                        <a:rPr lang="en-US">
                          <a:effectLst/>
                        </a:rPr>
                        <a:t>X</a:t>
                      </a:r>
                    </a:p>
                  </a:txBody>
                  <a:tcPr marL="19050" marR="19050" marT="38100" marB="38100" anchor="ctr"/>
                </a:tc>
                <a:extLst>
                  <a:ext uri="{0D108BD9-81ED-4DB2-BD59-A6C34878D82A}">
                    <a16:rowId xmlns:a16="http://schemas.microsoft.com/office/drawing/2014/main" val="3386602971"/>
                  </a:ext>
                </a:extLst>
              </a:tr>
              <a:tr h="377905">
                <a:tc>
                  <a:txBody>
                    <a:bodyPr/>
                    <a:lstStyle/>
                    <a:p>
                      <a:pPr algn="ctr" fontAlgn="base"/>
                      <a:r>
                        <a:rPr lang="en-US">
                          <a:effectLst/>
                        </a:rPr>
                        <a:t>1</a:t>
                      </a:r>
                    </a:p>
                  </a:txBody>
                  <a:tcPr marL="19050" marR="19050" marT="38100" marB="38100" anchor="ctr"/>
                </a:tc>
                <a:tc>
                  <a:txBody>
                    <a:bodyPr/>
                    <a:lstStyle/>
                    <a:p>
                      <a:pPr algn="ctr" fontAlgn="base"/>
                      <a:r>
                        <a:rPr lang="en-US">
                          <a:effectLst/>
                        </a:rPr>
                        <a:t>0</a:t>
                      </a:r>
                    </a:p>
                  </a:txBody>
                  <a:tcPr marL="19050" marR="19050" marT="38100" marB="38100" anchor="ctr"/>
                </a:tc>
                <a:tc>
                  <a:txBody>
                    <a:bodyPr/>
                    <a:lstStyle/>
                    <a:p>
                      <a:pPr algn="ctr" fontAlgn="base"/>
                      <a:r>
                        <a:rPr lang="en-US">
                          <a:effectLst/>
                        </a:rPr>
                        <a:t>X</a:t>
                      </a:r>
                    </a:p>
                  </a:txBody>
                  <a:tcPr marL="19050" marR="19050" marT="38100" marB="38100" anchor="ctr"/>
                </a:tc>
                <a:tc>
                  <a:txBody>
                    <a:bodyPr/>
                    <a:lstStyle/>
                    <a:p>
                      <a:pPr algn="ctr" fontAlgn="base"/>
                      <a:r>
                        <a:rPr lang="en-US">
                          <a:effectLst/>
                        </a:rPr>
                        <a:t>1</a:t>
                      </a:r>
                    </a:p>
                  </a:txBody>
                  <a:tcPr marL="19050" marR="19050" marT="38100" marB="38100" anchor="ctr"/>
                </a:tc>
                <a:extLst>
                  <a:ext uri="{0D108BD9-81ED-4DB2-BD59-A6C34878D82A}">
                    <a16:rowId xmlns:a16="http://schemas.microsoft.com/office/drawing/2014/main" val="747819780"/>
                  </a:ext>
                </a:extLst>
              </a:tr>
              <a:tr h="377905">
                <a:tc>
                  <a:txBody>
                    <a:bodyPr/>
                    <a:lstStyle/>
                    <a:p>
                      <a:pPr algn="ctr" fontAlgn="base"/>
                      <a:r>
                        <a:rPr lang="en-US">
                          <a:effectLst/>
                        </a:rPr>
                        <a:t>1</a:t>
                      </a:r>
                    </a:p>
                  </a:txBody>
                  <a:tcPr marL="19050" marR="19050" marT="38100" marB="38100" anchor="ctr"/>
                </a:tc>
                <a:tc>
                  <a:txBody>
                    <a:bodyPr/>
                    <a:lstStyle/>
                    <a:p>
                      <a:pPr algn="ctr" fontAlgn="base"/>
                      <a:r>
                        <a:rPr lang="en-US">
                          <a:effectLst/>
                        </a:rPr>
                        <a:t>1</a:t>
                      </a:r>
                    </a:p>
                  </a:txBody>
                  <a:tcPr marL="19050" marR="19050" marT="38100" marB="38100" anchor="ctr"/>
                </a:tc>
                <a:tc>
                  <a:txBody>
                    <a:bodyPr/>
                    <a:lstStyle/>
                    <a:p>
                      <a:pPr algn="ctr" fontAlgn="base"/>
                      <a:r>
                        <a:rPr lang="en-US">
                          <a:effectLst/>
                        </a:rPr>
                        <a:t>X</a:t>
                      </a:r>
                    </a:p>
                  </a:txBody>
                  <a:tcPr marL="19050" marR="19050" marT="38100" marB="38100" anchor="ctr"/>
                </a:tc>
                <a:tc>
                  <a:txBody>
                    <a:bodyPr/>
                    <a:lstStyle/>
                    <a:p>
                      <a:pPr algn="ctr" fontAlgn="base"/>
                      <a:r>
                        <a:rPr lang="en-US" dirty="0">
                          <a:effectLst/>
                        </a:rPr>
                        <a:t>0</a:t>
                      </a:r>
                    </a:p>
                  </a:txBody>
                  <a:tcPr marL="19050" marR="19050" marT="38100" marB="38100" anchor="ctr"/>
                </a:tc>
                <a:extLst>
                  <a:ext uri="{0D108BD9-81ED-4DB2-BD59-A6C34878D82A}">
                    <a16:rowId xmlns:a16="http://schemas.microsoft.com/office/drawing/2014/main" val="3835219868"/>
                  </a:ext>
                </a:extLst>
              </a:tr>
            </a:tbl>
          </a:graphicData>
        </a:graphic>
      </p:graphicFrame>
    </p:spTree>
    <p:extLst>
      <p:ext uri="{BB962C8B-B14F-4D97-AF65-F5344CB8AC3E}">
        <p14:creationId xmlns:p14="http://schemas.microsoft.com/office/powerpoint/2010/main" val="1667050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87500"/>
            <a:ext cx="5217172" cy="1025234"/>
          </a:xfrm>
        </p:spPr>
        <p:txBody>
          <a:bodyPr/>
          <a:lstStyle/>
          <a:p>
            <a:pPr algn="ctr"/>
            <a:r>
              <a:rPr lang="en-US" dirty="0"/>
              <a:t>Objectives</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800244" y="1747592"/>
            <a:ext cx="5363449" cy="4580668"/>
          </a:xfrm>
        </p:spPr>
        <p:txBody>
          <a:bodyPr>
            <a:normAutofit/>
          </a:bodyPr>
          <a:lstStyle/>
          <a:p>
            <a:pPr marL="0" indent="0">
              <a:lnSpc>
                <a:spcPct val="150000"/>
              </a:lnSpc>
            </a:pPr>
            <a:r>
              <a:rPr lang="en-US" dirty="0"/>
              <a:t>At the end of the lesson student should be able to </a:t>
            </a:r>
          </a:p>
          <a:p>
            <a:pPr marL="342900" indent="-342900">
              <a:lnSpc>
                <a:spcPct val="150000"/>
              </a:lnSpc>
              <a:buFont typeface="Arial" panose="020B0604020202020204" pitchFamily="34" charset="0"/>
              <a:buChar char="•"/>
            </a:pPr>
            <a:r>
              <a:rPr lang="en-US" dirty="0"/>
              <a:t>State what is a logic circuit latch.</a:t>
            </a:r>
          </a:p>
          <a:p>
            <a:pPr marL="342900" indent="-342900">
              <a:lnSpc>
                <a:spcPct val="150000"/>
              </a:lnSpc>
              <a:buFont typeface="Arial" panose="020B0604020202020204" pitchFamily="34" charset="0"/>
              <a:buChar char="•"/>
            </a:pPr>
            <a:r>
              <a:rPr lang="en-US" dirty="0"/>
              <a:t>State that a logic circuit flipflop</a:t>
            </a:r>
          </a:p>
          <a:p>
            <a:pPr marL="342900" indent="-342900">
              <a:lnSpc>
                <a:spcPct val="150000"/>
              </a:lnSpc>
              <a:buFont typeface="Arial" panose="020B0604020202020204" pitchFamily="34" charset="0"/>
              <a:buChar char="•"/>
            </a:pPr>
            <a:r>
              <a:rPr lang="en-US" dirty="0"/>
              <a:t>Draw logic circuit for given flip flop</a:t>
            </a:r>
          </a:p>
          <a:p>
            <a:pPr marL="342900" indent="-342900">
              <a:lnSpc>
                <a:spcPct val="150000"/>
              </a:lnSpc>
              <a:buFont typeface="Arial" panose="020B0604020202020204" pitchFamily="34" charset="0"/>
              <a:buChar char="•"/>
            </a:pPr>
            <a:r>
              <a:rPr lang="en-US" dirty="0"/>
              <a:t>Draw truth table for given flipflops</a:t>
            </a:r>
          </a:p>
          <a:p>
            <a:pPr marL="0" indent="0"/>
            <a:endParaRPr lang="en-US" dirty="0"/>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pic>
        <p:nvPicPr>
          <p:cNvPr id="11" name="Picture Placeholder 10" descr="Shape, icon&#10;&#10;Description automatically generated with medium confidence">
            <a:extLst>
              <a:ext uri="{FF2B5EF4-FFF2-40B4-BE49-F238E27FC236}">
                <a16:creationId xmlns:a16="http://schemas.microsoft.com/office/drawing/2014/main" id="{C753A260-A697-994F-5EA8-5BFA50DDCDD8}"/>
              </a:ext>
            </a:extLst>
          </p:cNvPr>
          <p:cNvPicPr>
            <a:picLocks noGrp="1" noChangeAspect="1"/>
          </p:cNvPicPr>
          <p:nvPr>
            <p:ph type="pic" sz="quarter" idx="13"/>
          </p:nvPr>
        </p:nvPicPr>
        <p:blipFill>
          <a:blip r:embed="rId2"/>
          <a:srcRect t="4757" b="4757"/>
          <a:stretch>
            <a:fillRect/>
          </a:stretch>
        </p:blipFill>
        <p:spPr>
          <a:xfrm>
            <a:off x="7969262" y="1927435"/>
            <a:ext cx="3555042" cy="3217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291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E134-0297-4520-AEE6-C17EEB8BE65A}"/>
              </a:ext>
            </a:extLst>
          </p:cNvPr>
          <p:cNvSpPr>
            <a:spLocks noGrp="1"/>
          </p:cNvSpPr>
          <p:nvPr>
            <p:ph type="title"/>
          </p:nvPr>
        </p:nvSpPr>
        <p:spPr/>
        <p:txBody>
          <a:bodyPr/>
          <a:lstStyle/>
          <a:p>
            <a:pPr algn="ctr"/>
            <a:r>
              <a:rPr lang="en-US" dirty="0"/>
              <a:t>J K Flip Flops</a:t>
            </a:r>
          </a:p>
        </p:txBody>
      </p:sp>
      <p:sp>
        <p:nvSpPr>
          <p:cNvPr id="3" name="Date Placeholder 2">
            <a:extLst>
              <a:ext uri="{FF2B5EF4-FFF2-40B4-BE49-F238E27FC236}">
                <a16:creationId xmlns:a16="http://schemas.microsoft.com/office/drawing/2014/main" id="{E9DED522-9999-4EC5-A0E4-71EFDCE041A8}"/>
              </a:ext>
            </a:extLst>
          </p:cNvPr>
          <p:cNvSpPr>
            <a:spLocks noGrp="1"/>
          </p:cNvSpPr>
          <p:nvPr>
            <p:ph type="dt" sz="half" idx="10"/>
          </p:nvPr>
        </p:nvSpPr>
        <p:spPr/>
        <p:txBody>
          <a:bodyPr/>
          <a:lstStyle/>
          <a:p>
            <a:r>
              <a:rPr lang="en-US"/>
              <a:t>2/1/20XX</a:t>
            </a:r>
            <a:endParaRPr lang="en-US" dirty="0"/>
          </a:p>
        </p:txBody>
      </p:sp>
      <p:sp>
        <p:nvSpPr>
          <p:cNvPr id="4" name="Footer Placeholder 3">
            <a:extLst>
              <a:ext uri="{FF2B5EF4-FFF2-40B4-BE49-F238E27FC236}">
                <a16:creationId xmlns:a16="http://schemas.microsoft.com/office/drawing/2014/main" id="{23A88697-1A42-4265-B3BD-12EE3C9D74E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99E3DC2-D84F-48DB-A495-A66647F61063}"/>
              </a:ext>
            </a:extLst>
          </p:cNvPr>
          <p:cNvSpPr>
            <a:spLocks noGrp="1"/>
          </p:cNvSpPr>
          <p:nvPr>
            <p:ph type="sldNum" sz="quarter" idx="12"/>
          </p:nvPr>
        </p:nvSpPr>
        <p:spPr/>
        <p:txBody>
          <a:bodyPr/>
          <a:lstStyle/>
          <a:p>
            <a:fld id="{80967E29-1480-472A-9FC5-C4768A52587C}" type="slidenum">
              <a:rPr lang="en-US" smtClean="0"/>
              <a:t>20</a:t>
            </a:fld>
            <a:endParaRPr lang="en-US" dirty="0"/>
          </a:p>
        </p:txBody>
      </p:sp>
      <p:pic>
        <p:nvPicPr>
          <p:cNvPr id="9" name="Picture 8">
            <a:extLst>
              <a:ext uri="{FF2B5EF4-FFF2-40B4-BE49-F238E27FC236}">
                <a16:creationId xmlns:a16="http://schemas.microsoft.com/office/drawing/2014/main" id="{3EE2C888-7173-43EB-8656-1AC6286CB019}"/>
              </a:ext>
            </a:extLst>
          </p:cNvPr>
          <p:cNvPicPr>
            <a:picLocks noChangeAspect="1"/>
          </p:cNvPicPr>
          <p:nvPr/>
        </p:nvPicPr>
        <p:blipFill>
          <a:blip r:embed="rId2"/>
          <a:stretch>
            <a:fillRect/>
          </a:stretch>
        </p:blipFill>
        <p:spPr>
          <a:xfrm>
            <a:off x="1965434" y="1680021"/>
            <a:ext cx="7882759" cy="3337745"/>
          </a:xfrm>
          <a:prstGeom prst="rect">
            <a:avLst/>
          </a:prstGeom>
        </p:spPr>
      </p:pic>
    </p:spTree>
    <p:extLst>
      <p:ext uri="{BB962C8B-B14F-4D97-AF65-F5344CB8AC3E}">
        <p14:creationId xmlns:p14="http://schemas.microsoft.com/office/powerpoint/2010/main" val="3892988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CC1A-5429-118F-C257-F833E51739E2}"/>
              </a:ext>
            </a:extLst>
          </p:cNvPr>
          <p:cNvSpPr>
            <a:spLocks noGrp="1"/>
          </p:cNvSpPr>
          <p:nvPr>
            <p:ph type="title"/>
          </p:nvPr>
        </p:nvSpPr>
        <p:spPr>
          <a:xfrm>
            <a:off x="1041400" y="324213"/>
            <a:ext cx="10515600" cy="817153"/>
          </a:xfrm>
        </p:spPr>
        <p:txBody>
          <a:bodyPr anchor="t">
            <a:normAutofit fontScale="90000"/>
          </a:bodyPr>
          <a:lstStyle/>
          <a:p>
            <a:pPr algn="ctr"/>
            <a:r>
              <a:rPr lang="en-US" sz="6000" dirty="0"/>
              <a:t>JK Flip-Flop</a:t>
            </a:r>
            <a:br>
              <a:rPr lang="en-US" dirty="0"/>
            </a:br>
            <a:endParaRPr lang="en-US" dirty="0"/>
          </a:p>
        </p:txBody>
      </p:sp>
      <p:sp>
        <p:nvSpPr>
          <p:cNvPr id="5" name="Slide Number Placeholder 4">
            <a:extLst>
              <a:ext uri="{FF2B5EF4-FFF2-40B4-BE49-F238E27FC236}">
                <a16:creationId xmlns:a16="http://schemas.microsoft.com/office/drawing/2014/main" id="{2C83D4D2-DC07-E47A-BB60-3D152E115A2E}"/>
              </a:ext>
            </a:extLst>
          </p:cNvPr>
          <p:cNvSpPr>
            <a:spLocks noGrp="1"/>
          </p:cNvSpPr>
          <p:nvPr>
            <p:ph type="sldNum" sz="quarter" idx="12"/>
          </p:nvPr>
        </p:nvSpPr>
        <p:spPr/>
        <p:txBody>
          <a:bodyPr/>
          <a:lstStyle/>
          <a:p>
            <a:fld id="{80967E29-1480-472A-9FC5-C4768A52587C}" type="slidenum">
              <a:rPr lang="en-US" smtClean="0"/>
              <a:t>21</a:t>
            </a:fld>
            <a:endParaRPr lang="en-US" dirty="0"/>
          </a:p>
        </p:txBody>
      </p:sp>
      <p:sp>
        <p:nvSpPr>
          <p:cNvPr id="7" name="TextBox 6">
            <a:extLst>
              <a:ext uri="{FF2B5EF4-FFF2-40B4-BE49-F238E27FC236}">
                <a16:creationId xmlns:a16="http://schemas.microsoft.com/office/drawing/2014/main" id="{763D59DA-7FEC-0C18-D1A7-642425EB43F0}"/>
              </a:ext>
            </a:extLst>
          </p:cNvPr>
          <p:cNvSpPr txBox="1"/>
          <p:nvPr/>
        </p:nvSpPr>
        <p:spPr>
          <a:xfrm>
            <a:off x="359228" y="1333501"/>
            <a:ext cx="8430986" cy="4538962"/>
          </a:xfrm>
          <a:prstGeom prst="rect">
            <a:avLst/>
          </a:prstGeom>
          <a:noFill/>
        </p:spPr>
        <p:txBody>
          <a:bodyPr wrap="square">
            <a:spAutoFit/>
          </a:bodyPr>
          <a:lstStyle/>
          <a:p>
            <a:pPr>
              <a:lnSpc>
                <a:spcPct val="200000"/>
              </a:lnSpc>
            </a:pPr>
            <a:r>
              <a:rPr lang="en-US" dirty="0">
                <a:latin typeface="Bookman Old Style" panose="02050604050505020204" pitchFamily="18" charset="0"/>
              </a:rPr>
              <a:t>J k Flip Flop is named after its inventor, Jack Kilby. </a:t>
            </a:r>
          </a:p>
          <a:p>
            <a:pPr>
              <a:lnSpc>
                <a:spcPct val="200000"/>
              </a:lnSpc>
            </a:pPr>
            <a:r>
              <a:rPr lang="en-US" dirty="0">
                <a:latin typeface="Bookman Old Style" panose="02050604050505020204" pitchFamily="18" charset="0"/>
              </a:rPr>
              <a:t>It is the most widely used flip-flop. </a:t>
            </a:r>
          </a:p>
          <a:p>
            <a:pPr>
              <a:lnSpc>
                <a:spcPct val="200000"/>
              </a:lnSpc>
            </a:pPr>
            <a:r>
              <a:rPr lang="en-US" dirty="0">
                <a:latin typeface="Bookman Old Style" panose="02050604050505020204" pitchFamily="18" charset="0"/>
              </a:rPr>
              <a:t>It is more stable than an SR flip-flop</a:t>
            </a:r>
          </a:p>
          <a:p>
            <a:pPr>
              <a:lnSpc>
                <a:spcPct val="200000"/>
              </a:lnSpc>
            </a:pPr>
            <a:r>
              <a:rPr lang="en-US" dirty="0">
                <a:latin typeface="Bookman Old Style" panose="02050604050505020204" pitchFamily="18" charset="0"/>
              </a:rPr>
              <a:t>It is an extension of the SR (Set-Reset) flip-flop, offering additional functionality and solving some of the issues associated with the SR flip-flop.</a:t>
            </a:r>
          </a:p>
          <a:p>
            <a:pPr>
              <a:lnSpc>
                <a:spcPct val="200000"/>
              </a:lnSpc>
            </a:pPr>
            <a:r>
              <a:rPr lang="en-US" dirty="0">
                <a:latin typeface="Bookman Old Style" panose="02050604050505020204" pitchFamily="18" charset="0"/>
              </a:rPr>
              <a:t>It has two inputs (J and K) in addition to the clock signal (Clk), it has four functions — SET, RESET, HOLD, and TOGGLE.</a:t>
            </a:r>
            <a:endParaRPr lang="en-US" sz="2000" dirty="0">
              <a:latin typeface="Bookman Old Style" panose="02050604050505020204" pitchFamily="18" charset="0"/>
            </a:endParaRPr>
          </a:p>
        </p:txBody>
      </p:sp>
      <p:pic>
        <p:nvPicPr>
          <p:cNvPr id="4" name="Picture 3" descr="A diagram of a circuit&#10;&#10;Description automatically generated">
            <a:extLst>
              <a:ext uri="{FF2B5EF4-FFF2-40B4-BE49-F238E27FC236}">
                <a16:creationId xmlns:a16="http://schemas.microsoft.com/office/drawing/2014/main" id="{12CF9F89-0BB6-139C-8CF3-929BD6F65B6E}"/>
              </a:ext>
            </a:extLst>
          </p:cNvPr>
          <p:cNvPicPr>
            <a:picLocks noChangeAspect="1"/>
          </p:cNvPicPr>
          <p:nvPr/>
        </p:nvPicPr>
        <p:blipFill rotWithShape="1">
          <a:blip r:embed="rId2"/>
          <a:srcRect t="20554" b="14910"/>
          <a:stretch/>
        </p:blipFill>
        <p:spPr>
          <a:xfrm>
            <a:off x="8610600" y="1823356"/>
            <a:ext cx="3162650" cy="22261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919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5AC8-C20A-47EC-81A9-ED0D85D00FCA}"/>
              </a:ext>
            </a:extLst>
          </p:cNvPr>
          <p:cNvSpPr>
            <a:spLocks noGrp="1"/>
          </p:cNvSpPr>
          <p:nvPr>
            <p:ph type="title"/>
          </p:nvPr>
        </p:nvSpPr>
        <p:spPr>
          <a:xfrm>
            <a:off x="1360715" y="136525"/>
            <a:ext cx="7249885" cy="1124949"/>
          </a:xfrm>
        </p:spPr>
        <p:txBody>
          <a:bodyPr/>
          <a:lstStyle/>
          <a:p>
            <a:pPr algn="ctr"/>
            <a:r>
              <a:rPr lang="en-US" dirty="0"/>
              <a:t>JK Flip Flop</a:t>
            </a:r>
          </a:p>
        </p:txBody>
      </p:sp>
      <p:sp>
        <p:nvSpPr>
          <p:cNvPr id="5" name="Slide Number Placeholder 4">
            <a:extLst>
              <a:ext uri="{FF2B5EF4-FFF2-40B4-BE49-F238E27FC236}">
                <a16:creationId xmlns:a16="http://schemas.microsoft.com/office/drawing/2014/main" id="{4490E2DF-B03E-5C3D-F692-2503AE2A1B1A}"/>
              </a:ext>
            </a:extLst>
          </p:cNvPr>
          <p:cNvSpPr>
            <a:spLocks noGrp="1"/>
          </p:cNvSpPr>
          <p:nvPr>
            <p:ph type="sldNum" sz="quarter" idx="12"/>
          </p:nvPr>
        </p:nvSpPr>
        <p:spPr/>
        <p:txBody>
          <a:bodyPr/>
          <a:lstStyle/>
          <a:p>
            <a:fld id="{80967E29-1480-472A-9FC5-C4768A52587C}" type="slidenum">
              <a:rPr lang="en-US" smtClean="0"/>
              <a:t>22</a:t>
            </a:fld>
            <a:endParaRPr lang="en-US" dirty="0"/>
          </a:p>
        </p:txBody>
      </p:sp>
      <p:sp>
        <p:nvSpPr>
          <p:cNvPr id="7" name="TextBox 6">
            <a:extLst>
              <a:ext uri="{FF2B5EF4-FFF2-40B4-BE49-F238E27FC236}">
                <a16:creationId xmlns:a16="http://schemas.microsoft.com/office/drawing/2014/main" id="{19DCE8C4-36F7-4078-7DE1-13184845C15B}"/>
              </a:ext>
            </a:extLst>
          </p:cNvPr>
          <p:cNvSpPr txBox="1"/>
          <p:nvPr/>
        </p:nvSpPr>
        <p:spPr>
          <a:xfrm>
            <a:off x="277587" y="887186"/>
            <a:ext cx="7413170" cy="5550622"/>
          </a:xfrm>
          <a:prstGeom prst="rect">
            <a:avLst/>
          </a:prstGeom>
          <a:noFill/>
        </p:spPr>
        <p:txBody>
          <a:bodyPr wrap="square">
            <a:spAutoFit/>
          </a:bodyPr>
          <a:lstStyle/>
          <a:p>
            <a:pPr>
              <a:lnSpc>
                <a:spcPct val="200000"/>
              </a:lnSpc>
            </a:pPr>
            <a:r>
              <a:rPr lang="en-US" dirty="0">
                <a:latin typeface="Bookman Old Style" panose="02050604050505020204" pitchFamily="18" charset="0"/>
              </a:rPr>
              <a:t>A JK flip-flop is a type of sequential logic circuit that can store one bit of binary information (i.e., a 0 or a 1) and can change its output based on the values of its input signals. </a:t>
            </a:r>
          </a:p>
          <a:p>
            <a:pPr>
              <a:lnSpc>
                <a:spcPct val="200000"/>
              </a:lnSpc>
            </a:pPr>
            <a:r>
              <a:rPr lang="en-US" dirty="0">
                <a:latin typeface="Bookman Old Style" panose="02050604050505020204" pitchFamily="18" charset="0"/>
              </a:rPr>
              <a:t>It has two inputs, J and K, and two outputs, Q and Q’. </a:t>
            </a:r>
          </a:p>
          <a:p>
            <a:pPr>
              <a:lnSpc>
                <a:spcPct val="200000"/>
              </a:lnSpc>
            </a:pPr>
            <a:r>
              <a:rPr lang="en-US" dirty="0">
                <a:latin typeface="Bookman Old Style" panose="02050604050505020204" pitchFamily="18" charset="0"/>
              </a:rPr>
              <a:t>The J input sets the output Q to 1, and the K input resets the output Q to 0. </a:t>
            </a:r>
          </a:p>
          <a:p>
            <a:pPr>
              <a:lnSpc>
                <a:spcPct val="200000"/>
              </a:lnSpc>
            </a:pPr>
            <a:r>
              <a:rPr lang="en-US" dirty="0">
                <a:latin typeface="Bookman Old Style" panose="02050604050505020204" pitchFamily="18" charset="0"/>
              </a:rPr>
              <a:t>The output Q’ is always the complement of Q, meaning it has the opposite value. </a:t>
            </a:r>
          </a:p>
          <a:p>
            <a:pPr>
              <a:lnSpc>
                <a:spcPct val="200000"/>
              </a:lnSpc>
            </a:pPr>
            <a:r>
              <a:rPr lang="en-US" dirty="0">
                <a:latin typeface="Bookman Old Style" panose="02050604050505020204" pitchFamily="18" charset="0"/>
              </a:rPr>
              <a:t>The JK flip-flop can be triggered by a </a:t>
            </a:r>
            <a:r>
              <a:rPr lang="en-US" b="1" dirty="0">
                <a:solidFill>
                  <a:srgbClr val="FF0000"/>
                </a:solidFill>
                <a:latin typeface="Bookman Old Style" panose="02050604050505020204" pitchFamily="18" charset="0"/>
              </a:rPr>
              <a:t>clock signal</a:t>
            </a:r>
            <a:r>
              <a:rPr lang="en-US" dirty="0">
                <a:latin typeface="Bookman Old Style" panose="02050604050505020204" pitchFamily="18" charset="0"/>
              </a:rPr>
              <a:t>, which determines when the output changes according to the input. </a:t>
            </a:r>
          </a:p>
        </p:txBody>
      </p:sp>
      <p:pic>
        <p:nvPicPr>
          <p:cNvPr id="4" name="Picture 3">
            <a:extLst>
              <a:ext uri="{FF2B5EF4-FFF2-40B4-BE49-F238E27FC236}">
                <a16:creationId xmlns:a16="http://schemas.microsoft.com/office/drawing/2014/main" id="{19329015-FA74-46C8-9076-BCA8A4BD39F5}"/>
              </a:ext>
            </a:extLst>
          </p:cNvPr>
          <p:cNvPicPr>
            <a:picLocks noChangeAspect="1"/>
          </p:cNvPicPr>
          <p:nvPr/>
        </p:nvPicPr>
        <p:blipFill>
          <a:blip r:embed="rId2"/>
          <a:stretch>
            <a:fillRect/>
          </a:stretch>
        </p:blipFill>
        <p:spPr>
          <a:xfrm>
            <a:off x="8005920" y="1888347"/>
            <a:ext cx="3601133" cy="2163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5840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CC1A-5429-118F-C257-F833E51739E2}"/>
              </a:ext>
            </a:extLst>
          </p:cNvPr>
          <p:cNvSpPr>
            <a:spLocks noGrp="1"/>
          </p:cNvSpPr>
          <p:nvPr>
            <p:ph type="title"/>
          </p:nvPr>
        </p:nvSpPr>
        <p:spPr>
          <a:xfrm>
            <a:off x="1041400" y="324213"/>
            <a:ext cx="10515600" cy="817153"/>
          </a:xfrm>
        </p:spPr>
        <p:txBody>
          <a:bodyPr anchor="t">
            <a:normAutofit fontScale="90000"/>
          </a:bodyPr>
          <a:lstStyle/>
          <a:p>
            <a:pPr algn="ctr"/>
            <a:r>
              <a:rPr lang="en-US" sz="6000" dirty="0"/>
              <a:t>How the JK Flip-Flop works</a:t>
            </a:r>
            <a:br>
              <a:rPr lang="en-US" dirty="0"/>
            </a:br>
            <a:endParaRPr lang="en-US" dirty="0"/>
          </a:p>
        </p:txBody>
      </p:sp>
      <p:sp>
        <p:nvSpPr>
          <p:cNvPr id="5" name="Slide Number Placeholder 4">
            <a:extLst>
              <a:ext uri="{FF2B5EF4-FFF2-40B4-BE49-F238E27FC236}">
                <a16:creationId xmlns:a16="http://schemas.microsoft.com/office/drawing/2014/main" id="{2C83D4D2-DC07-E47A-BB60-3D152E115A2E}"/>
              </a:ext>
            </a:extLst>
          </p:cNvPr>
          <p:cNvSpPr>
            <a:spLocks noGrp="1"/>
          </p:cNvSpPr>
          <p:nvPr>
            <p:ph type="sldNum" sz="quarter" idx="12"/>
          </p:nvPr>
        </p:nvSpPr>
        <p:spPr/>
        <p:txBody>
          <a:bodyPr/>
          <a:lstStyle/>
          <a:p>
            <a:fld id="{80967E29-1480-472A-9FC5-C4768A52587C}" type="slidenum">
              <a:rPr lang="en-US" smtClean="0"/>
              <a:t>23</a:t>
            </a:fld>
            <a:endParaRPr lang="en-US" dirty="0"/>
          </a:p>
        </p:txBody>
      </p:sp>
      <p:sp>
        <p:nvSpPr>
          <p:cNvPr id="7" name="TextBox 6">
            <a:extLst>
              <a:ext uri="{FF2B5EF4-FFF2-40B4-BE49-F238E27FC236}">
                <a16:creationId xmlns:a16="http://schemas.microsoft.com/office/drawing/2014/main" id="{763D59DA-7FEC-0C18-D1A7-642425EB43F0}"/>
              </a:ext>
            </a:extLst>
          </p:cNvPr>
          <p:cNvSpPr txBox="1"/>
          <p:nvPr/>
        </p:nvSpPr>
        <p:spPr>
          <a:xfrm>
            <a:off x="424543" y="1404257"/>
            <a:ext cx="11227765" cy="3888629"/>
          </a:xfrm>
          <a:prstGeom prst="rect">
            <a:avLst/>
          </a:prstGeom>
          <a:noFill/>
        </p:spPr>
        <p:txBody>
          <a:bodyPr wrap="square">
            <a:spAutoFit/>
          </a:bodyPr>
          <a:lstStyle/>
          <a:p>
            <a:pPr>
              <a:lnSpc>
                <a:spcPct val="200000"/>
              </a:lnSpc>
            </a:pPr>
            <a:r>
              <a:rPr lang="en-US" dirty="0">
                <a:latin typeface="Bookman Old Style" panose="02050604050505020204" pitchFamily="18" charset="0"/>
              </a:rPr>
              <a:t>Like the SR flip-flop with a clock, the JK flip-flop responds to changes in J and K only when the clock signal undergoes a specified transition (either rising edge or falling edge, depending on the type).</a:t>
            </a:r>
          </a:p>
          <a:p>
            <a:pPr>
              <a:lnSpc>
                <a:spcPct val="200000"/>
              </a:lnSpc>
            </a:pPr>
            <a:endParaRPr lang="en-US" dirty="0">
              <a:latin typeface="Bookman Old Style" panose="02050604050505020204" pitchFamily="18" charset="0"/>
            </a:endParaRPr>
          </a:p>
          <a:p>
            <a:pPr>
              <a:lnSpc>
                <a:spcPct val="200000"/>
              </a:lnSpc>
            </a:pPr>
            <a:r>
              <a:rPr lang="en-US" dirty="0">
                <a:latin typeface="Bookman Old Style" panose="02050604050505020204" pitchFamily="18" charset="0"/>
              </a:rPr>
              <a:t>The JK flip-flop has an additional mode of operation that makes it different from the SR flip-flop: </a:t>
            </a:r>
          </a:p>
          <a:p>
            <a:pPr>
              <a:lnSpc>
                <a:spcPct val="200000"/>
              </a:lnSpc>
            </a:pPr>
            <a:r>
              <a:rPr lang="en-US" dirty="0">
                <a:latin typeface="Bookman Old Style" panose="02050604050505020204" pitchFamily="18" charset="0"/>
              </a:rPr>
              <a:t>When both J and K inputs are active (1), it toggles its output. This means that if Q is 1, it will become 0, and if Q is 0, it will become 1.</a:t>
            </a:r>
            <a:endParaRPr lang="en-US" sz="2000" dirty="0">
              <a:latin typeface="Bookman Old Style" panose="02050604050505020204" pitchFamily="18" charset="0"/>
            </a:endParaRPr>
          </a:p>
        </p:txBody>
      </p:sp>
    </p:spTree>
    <p:extLst>
      <p:ext uri="{BB962C8B-B14F-4D97-AF65-F5344CB8AC3E}">
        <p14:creationId xmlns:p14="http://schemas.microsoft.com/office/powerpoint/2010/main" val="2603587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84D4-27CE-E6DA-A050-88671A99D236}"/>
              </a:ext>
            </a:extLst>
          </p:cNvPr>
          <p:cNvSpPr>
            <a:spLocks noGrp="1"/>
          </p:cNvSpPr>
          <p:nvPr>
            <p:ph type="title"/>
          </p:nvPr>
        </p:nvSpPr>
        <p:spPr/>
        <p:txBody>
          <a:bodyPr/>
          <a:lstStyle/>
          <a:p>
            <a:r>
              <a:rPr lang="en-US" dirty="0"/>
              <a:t>JK Flip Flop</a:t>
            </a:r>
          </a:p>
        </p:txBody>
      </p:sp>
      <p:sp>
        <p:nvSpPr>
          <p:cNvPr id="5" name="Slide Number Placeholder 4">
            <a:extLst>
              <a:ext uri="{FF2B5EF4-FFF2-40B4-BE49-F238E27FC236}">
                <a16:creationId xmlns:a16="http://schemas.microsoft.com/office/drawing/2014/main" id="{1F266550-4F32-B84B-4DDA-D0105E03F0F7}"/>
              </a:ext>
            </a:extLst>
          </p:cNvPr>
          <p:cNvSpPr>
            <a:spLocks noGrp="1"/>
          </p:cNvSpPr>
          <p:nvPr>
            <p:ph type="sldNum" sz="quarter" idx="12"/>
          </p:nvPr>
        </p:nvSpPr>
        <p:spPr/>
        <p:txBody>
          <a:bodyPr/>
          <a:lstStyle/>
          <a:p>
            <a:fld id="{80967E29-1480-472A-9FC5-C4768A52587C}" type="slidenum">
              <a:rPr lang="en-US" smtClean="0"/>
              <a:t>24</a:t>
            </a:fld>
            <a:endParaRPr lang="en-US" dirty="0"/>
          </a:p>
        </p:txBody>
      </p:sp>
      <p:sp>
        <p:nvSpPr>
          <p:cNvPr id="7" name="TextBox 6">
            <a:extLst>
              <a:ext uri="{FF2B5EF4-FFF2-40B4-BE49-F238E27FC236}">
                <a16:creationId xmlns:a16="http://schemas.microsoft.com/office/drawing/2014/main" id="{6CAE0D92-5347-0001-3608-3804616A7BEA}"/>
              </a:ext>
            </a:extLst>
          </p:cNvPr>
          <p:cNvSpPr txBox="1"/>
          <p:nvPr/>
        </p:nvSpPr>
        <p:spPr>
          <a:xfrm>
            <a:off x="348343" y="1887142"/>
            <a:ext cx="10406743" cy="3888629"/>
          </a:xfrm>
          <a:prstGeom prst="rect">
            <a:avLst/>
          </a:prstGeom>
          <a:noFill/>
        </p:spPr>
        <p:txBody>
          <a:bodyPr wrap="square">
            <a:spAutoFit/>
          </a:bodyPr>
          <a:lstStyle/>
          <a:p>
            <a:pPr>
              <a:lnSpc>
                <a:spcPct val="200000"/>
              </a:lnSpc>
            </a:pPr>
            <a:r>
              <a:rPr lang="en-US" dirty="0">
                <a:latin typeface="Bookman Old Style" panose="02050604050505020204" pitchFamily="18" charset="0"/>
              </a:rPr>
              <a:t>The JK flip-flop has four possible states, depending on the values of J and K:</a:t>
            </a:r>
          </a:p>
          <a:p>
            <a:pPr marL="285750" indent="-285750">
              <a:lnSpc>
                <a:spcPct val="200000"/>
              </a:lnSpc>
              <a:buFont typeface="Arial" panose="020B0604020202020204" pitchFamily="34" charset="0"/>
              <a:buChar char="•"/>
            </a:pPr>
            <a:r>
              <a:rPr lang="en-US" dirty="0">
                <a:latin typeface="Bookman Old Style" panose="02050604050505020204" pitchFamily="18" charset="0"/>
              </a:rPr>
              <a:t>If J = 0 and K = 0, the JK flip-flop remains in its previous state. </a:t>
            </a:r>
            <a:r>
              <a:rPr lang="en-US" b="1" dirty="0">
                <a:solidFill>
                  <a:srgbClr val="FF0000"/>
                </a:solidFill>
                <a:latin typeface="Bookman Old Style" panose="02050604050505020204" pitchFamily="18" charset="0"/>
              </a:rPr>
              <a:t>The hold state.</a:t>
            </a:r>
          </a:p>
          <a:p>
            <a:pPr marL="285750" indent="-285750">
              <a:lnSpc>
                <a:spcPct val="200000"/>
              </a:lnSpc>
              <a:buFont typeface="Arial" panose="020B0604020202020204" pitchFamily="34" charset="0"/>
              <a:buChar char="•"/>
            </a:pPr>
            <a:r>
              <a:rPr lang="en-US" dirty="0">
                <a:latin typeface="Bookman Old Style" panose="02050604050505020204" pitchFamily="18" charset="0"/>
              </a:rPr>
              <a:t>If J = 0 and K = 1, the JK flip-flop resets its output Q to 0 and Q’ to 1. </a:t>
            </a:r>
            <a:r>
              <a:rPr lang="en-US" b="1" dirty="0">
                <a:solidFill>
                  <a:srgbClr val="FF0000"/>
                </a:solidFill>
                <a:latin typeface="Bookman Old Style" panose="02050604050505020204" pitchFamily="18" charset="0"/>
              </a:rPr>
              <a:t>The reset state.</a:t>
            </a:r>
          </a:p>
          <a:p>
            <a:pPr marL="285750" indent="-285750">
              <a:lnSpc>
                <a:spcPct val="200000"/>
              </a:lnSpc>
              <a:buFont typeface="Arial" panose="020B0604020202020204" pitchFamily="34" charset="0"/>
              <a:buChar char="•"/>
            </a:pPr>
            <a:r>
              <a:rPr lang="en-US" dirty="0">
                <a:latin typeface="Bookman Old Style" panose="02050604050505020204" pitchFamily="18" charset="0"/>
              </a:rPr>
              <a:t>If J = 1 and K = 0, the JK flip-flop sets its output Q to 1 and Q’ to 0. </a:t>
            </a:r>
            <a:r>
              <a:rPr lang="en-US" b="1" dirty="0">
                <a:solidFill>
                  <a:srgbClr val="FF0000"/>
                </a:solidFill>
                <a:latin typeface="Bookman Old Style" panose="02050604050505020204" pitchFamily="18" charset="0"/>
              </a:rPr>
              <a:t>The set state.</a:t>
            </a:r>
          </a:p>
          <a:p>
            <a:pPr marL="285750" indent="-285750">
              <a:lnSpc>
                <a:spcPct val="200000"/>
              </a:lnSpc>
              <a:buFont typeface="Arial" panose="020B0604020202020204" pitchFamily="34" charset="0"/>
              <a:buChar char="•"/>
            </a:pPr>
            <a:r>
              <a:rPr lang="en-US" dirty="0">
                <a:latin typeface="Bookman Old Style" panose="02050604050505020204" pitchFamily="18" charset="0"/>
              </a:rPr>
              <a:t>If J = 1 and K = 1, the JK flip-flop toggles its output Q from 0 to 1 or from 1 to 0, depending on its previous state. This is also called </a:t>
            </a:r>
            <a:r>
              <a:rPr lang="en-US" b="1" dirty="0">
                <a:solidFill>
                  <a:srgbClr val="FF0000"/>
                </a:solidFill>
                <a:latin typeface="Bookman Old Style" panose="02050604050505020204" pitchFamily="18" charset="0"/>
              </a:rPr>
              <a:t>a race condition</a:t>
            </a:r>
            <a:r>
              <a:rPr lang="en-US" dirty="0">
                <a:latin typeface="Bookman Old Style" panose="02050604050505020204" pitchFamily="18" charset="0"/>
              </a:rPr>
              <a:t>, because the output depends on which gate responds faster.</a:t>
            </a:r>
          </a:p>
        </p:txBody>
      </p:sp>
    </p:spTree>
    <p:extLst>
      <p:ext uri="{BB962C8B-B14F-4D97-AF65-F5344CB8AC3E}">
        <p14:creationId xmlns:p14="http://schemas.microsoft.com/office/powerpoint/2010/main" val="378896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A46A-3A48-833E-EA3F-A4E0D86902D8}"/>
              </a:ext>
            </a:extLst>
          </p:cNvPr>
          <p:cNvSpPr>
            <a:spLocks noGrp="1"/>
          </p:cNvSpPr>
          <p:nvPr>
            <p:ph type="title"/>
          </p:nvPr>
        </p:nvSpPr>
        <p:spPr/>
        <p:txBody>
          <a:bodyPr/>
          <a:lstStyle/>
          <a:p>
            <a:pPr algn="ctr"/>
            <a:r>
              <a:rPr lang="en-US" dirty="0"/>
              <a:t>JK Flip Flop Truth Table</a:t>
            </a:r>
          </a:p>
        </p:txBody>
      </p:sp>
      <p:sp>
        <p:nvSpPr>
          <p:cNvPr id="5" name="Slide Number Placeholder 4">
            <a:extLst>
              <a:ext uri="{FF2B5EF4-FFF2-40B4-BE49-F238E27FC236}">
                <a16:creationId xmlns:a16="http://schemas.microsoft.com/office/drawing/2014/main" id="{645EEC27-F3C0-4F1B-05A6-C7BABF2139EB}"/>
              </a:ext>
            </a:extLst>
          </p:cNvPr>
          <p:cNvSpPr>
            <a:spLocks noGrp="1"/>
          </p:cNvSpPr>
          <p:nvPr>
            <p:ph type="sldNum" sz="quarter" idx="12"/>
          </p:nvPr>
        </p:nvSpPr>
        <p:spPr/>
        <p:txBody>
          <a:bodyPr/>
          <a:lstStyle/>
          <a:p>
            <a:fld id="{80967E29-1480-472A-9FC5-C4768A52587C}" type="slidenum">
              <a:rPr lang="en-US" smtClean="0"/>
              <a:t>25</a:t>
            </a:fld>
            <a:endParaRPr lang="en-US" dirty="0"/>
          </a:p>
        </p:txBody>
      </p:sp>
      <p:pic>
        <p:nvPicPr>
          <p:cNvPr id="6" name="Picture 5">
            <a:extLst>
              <a:ext uri="{FF2B5EF4-FFF2-40B4-BE49-F238E27FC236}">
                <a16:creationId xmlns:a16="http://schemas.microsoft.com/office/drawing/2014/main" id="{19389370-1E82-E458-A6EB-22F41FAC710C}"/>
              </a:ext>
            </a:extLst>
          </p:cNvPr>
          <p:cNvPicPr>
            <a:picLocks noChangeAspect="1"/>
          </p:cNvPicPr>
          <p:nvPr/>
        </p:nvPicPr>
        <p:blipFill>
          <a:blip r:embed="rId2"/>
          <a:stretch>
            <a:fillRect/>
          </a:stretch>
        </p:blipFill>
        <p:spPr>
          <a:xfrm>
            <a:off x="1741715" y="1531988"/>
            <a:ext cx="7630885" cy="4423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4160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8AB4-C060-1A50-7D4C-A98319D2EEA3}"/>
              </a:ext>
            </a:extLst>
          </p:cNvPr>
          <p:cNvSpPr>
            <a:spLocks noGrp="1"/>
          </p:cNvSpPr>
          <p:nvPr>
            <p:ph type="title"/>
          </p:nvPr>
        </p:nvSpPr>
        <p:spPr>
          <a:xfrm>
            <a:off x="838200" y="136526"/>
            <a:ext cx="10515600" cy="630918"/>
          </a:xfrm>
        </p:spPr>
        <p:txBody>
          <a:bodyPr anchor="t">
            <a:normAutofit fontScale="90000"/>
          </a:bodyPr>
          <a:lstStyle/>
          <a:p>
            <a:pPr algn="ctr"/>
            <a:r>
              <a:rPr lang="en-US" dirty="0"/>
              <a:t>Video </a:t>
            </a:r>
          </a:p>
        </p:txBody>
      </p:sp>
      <p:sp>
        <p:nvSpPr>
          <p:cNvPr id="5" name="Slide Number Placeholder 4">
            <a:extLst>
              <a:ext uri="{FF2B5EF4-FFF2-40B4-BE49-F238E27FC236}">
                <a16:creationId xmlns:a16="http://schemas.microsoft.com/office/drawing/2014/main" id="{04BDE45A-2150-11A7-C655-B59B89CF555E}"/>
              </a:ext>
            </a:extLst>
          </p:cNvPr>
          <p:cNvSpPr>
            <a:spLocks noGrp="1"/>
          </p:cNvSpPr>
          <p:nvPr>
            <p:ph type="sldNum" sz="quarter" idx="12"/>
          </p:nvPr>
        </p:nvSpPr>
        <p:spPr/>
        <p:txBody>
          <a:bodyPr/>
          <a:lstStyle/>
          <a:p>
            <a:fld id="{80967E29-1480-472A-9FC5-C4768A52587C}" type="slidenum">
              <a:rPr lang="en-US" smtClean="0"/>
              <a:t>26</a:t>
            </a:fld>
            <a:endParaRPr lang="en-US" dirty="0"/>
          </a:p>
        </p:txBody>
      </p:sp>
      <p:pic>
        <p:nvPicPr>
          <p:cNvPr id="3" name="CIE Computer Science 9618 A-Level JK and SR Flip Flops">
            <a:hlinkClick r:id="" action="ppaction://media"/>
            <a:extLst>
              <a:ext uri="{FF2B5EF4-FFF2-40B4-BE49-F238E27FC236}">
                <a16:creationId xmlns:a16="http://schemas.microsoft.com/office/drawing/2014/main" id="{E7932586-126E-8FF2-E0F3-0FAF212675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3940" y="919843"/>
            <a:ext cx="10125445" cy="5436507"/>
          </a:xfrm>
          <a:prstGeom prst="rect">
            <a:avLst/>
          </a:prstGeom>
        </p:spPr>
      </p:pic>
    </p:spTree>
    <p:extLst>
      <p:ext uri="{BB962C8B-B14F-4D97-AF65-F5344CB8AC3E}">
        <p14:creationId xmlns:p14="http://schemas.microsoft.com/office/powerpoint/2010/main" val="282664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95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71" name="Freeform: Shape 70">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7" name="Oval 76">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79" name="Rectangle 7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3" name="Freeform: Shape 82">
            <a:extLst>
              <a:ext uri="{FF2B5EF4-FFF2-40B4-BE49-F238E27FC236}">
                <a16:creationId xmlns:a16="http://schemas.microsoft.com/office/drawing/2014/main" id="{F8875E4C-CFFE-4552-ABC7-175C3CB75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2507865" y="1222507"/>
            <a:ext cx="8003541" cy="992187"/>
          </a:xfrm>
        </p:spPr>
        <p:txBody>
          <a:bodyPr vert="horz" lIns="91440" tIns="45720" rIns="91440" bIns="45720" rtlCol="0" anchor="t">
            <a:normAutofit/>
          </a:bodyPr>
          <a:lstStyle/>
          <a:p>
            <a:r>
              <a:rPr lang="en-US" sz="4100" spc="0" dirty="0"/>
              <a:t>Students’ Concept Development</a:t>
            </a:r>
          </a:p>
        </p:txBody>
      </p:sp>
      <p:sp>
        <p:nvSpPr>
          <p:cNvPr id="85" name="Freeform: Shape 8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87" name="Freeform: Shape 8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2140724" y="2087616"/>
            <a:ext cx="5873323" cy="2682767"/>
          </a:xfrm>
        </p:spPr>
        <p:txBody>
          <a:bodyPr vert="horz" lIns="91440" tIns="45720" rIns="91440" bIns="45720" rtlCol="0">
            <a:normAutofit/>
          </a:bodyPr>
          <a:lstStyle/>
          <a:p>
            <a:pPr>
              <a:lnSpc>
                <a:spcPct val="150000"/>
              </a:lnSpc>
              <a:spcBef>
                <a:spcPts val="1000"/>
              </a:spcBef>
              <a:buFont typeface="Arial" panose="020B0604020202020204" pitchFamily="34" charset="0"/>
              <a:buChar char="•"/>
            </a:pPr>
            <a:r>
              <a:rPr lang="en-US" spc="0" dirty="0"/>
              <a:t>Research on the other types of flip flops</a:t>
            </a:r>
          </a:p>
          <a:p>
            <a:pPr marL="342900" lvl="0">
              <a:lnSpc>
                <a:spcPct val="150000"/>
              </a:lnSpc>
              <a:buFont typeface="Arial" panose="020B0604020202020204" pitchFamily="34" charset="0"/>
              <a:buChar char="•"/>
            </a:pPr>
            <a:r>
              <a:rPr lang="en-US" spc="0" dirty="0">
                <a:effectLst/>
              </a:rPr>
              <a:t>D-Flip Flop</a:t>
            </a:r>
          </a:p>
          <a:p>
            <a:pPr marL="342900" lvl="0">
              <a:lnSpc>
                <a:spcPct val="150000"/>
              </a:lnSpc>
              <a:buFont typeface="Arial" panose="020B0604020202020204" pitchFamily="34" charset="0"/>
              <a:buChar char="•"/>
            </a:pPr>
            <a:r>
              <a:rPr lang="en-US" spc="0" dirty="0">
                <a:effectLst/>
              </a:rPr>
              <a:t>T- Flip Flop</a:t>
            </a:r>
          </a:p>
        </p:txBody>
      </p:sp>
      <p:sp>
        <p:nvSpPr>
          <p:cNvPr id="89" name="Freeform: Shape 8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1" name="Freeform: Shape 90">
            <a:extLst>
              <a:ext uri="{FF2B5EF4-FFF2-40B4-BE49-F238E27FC236}">
                <a16:creationId xmlns:a16="http://schemas.microsoft.com/office/drawing/2014/main" id="{53812026-3FC6-44DA-94EF-3B8164049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6" name="Picture 15" descr="Aerial view of a highway near the ocean">
            <a:extLst>
              <a:ext uri="{FF2B5EF4-FFF2-40B4-BE49-F238E27FC236}">
                <a16:creationId xmlns:a16="http://schemas.microsoft.com/office/drawing/2014/main" id="{D8FBBD63-6998-2F49-29F8-5CD885908150}"/>
              </a:ext>
            </a:extLst>
          </p:cNvPr>
          <p:cNvPicPr>
            <a:picLocks noChangeAspect="1"/>
          </p:cNvPicPr>
          <p:nvPr/>
        </p:nvPicPr>
        <p:blipFill rotWithShape="1">
          <a:blip r:embed="rId3"/>
          <a:srcRect l="15271" r="9731" b="3"/>
          <a:stretch/>
        </p:blipFill>
        <p:spPr>
          <a:xfrm>
            <a:off x="8065891" y="4135771"/>
            <a:ext cx="2242571" cy="2242571"/>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pic>
        <p:nvPicPr>
          <p:cNvPr id="7" name="Picture 6" descr="A picture containing indoor&#10;&#10;Description automatically generated">
            <a:extLst>
              <a:ext uri="{FF2B5EF4-FFF2-40B4-BE49-F238E27FC236}">
                <a16:creationId xmlns:a16="http://schemas.microsoft.com/office/drawing/2014/main" id="{487F5500-F2B9-1156-32EF-3A7F53BBE737}"/>
              </a:ext>
            </a:extLst>
          </p:cNvPr>
          <p:cNvPicPr>
            <a:picLocks noChangeAspect="1"/>
          </p:cNvPicPr>
          <p:nvPr/>
        </p:nvPicPr>
        <p:blipFill rotWithShape="1">
          <a:blip r:embed="rId4"/>
          <a:srcRect l="28648" r="687" b="-4"/>
          <a:stretch/>
        </p:blipFill>
        <p:spPr>
          <a:xfrm>
            <a:off x="10145344" y="2756918"/>
            <a:ext cx="1615378" cy="1615378"/>
          </a:xfrm>
          <a:custGeom>
            <a:avLst/>
            <a:gdLst/>
            <a:ahLst/>
            <a:cxnLst/>
            <a:rect l="l" t="t" r="r" b="b"/>
            <a:pathLst>
              <a:path w="2361890" h="236189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p:spPr>
      </p:pic>
      <p:grpSp>
        <p:nvGrpSpPr>
          <p:cNvPr id="9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94" name="Freeform: Shape 9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3450C42-9A0B-4425-92C2-70FCF7C45734}" type="slidenum">
              <a:rPr lang="en-US">
                <a:solidFill>
                  <a:srgbClr val="898989"/>
                </a:solidFill>
              </a:rPr>
              <a:pPr>
                <a:spcAft>
                  <a:spcPts val="600"/>
                </a:spcAft>
              </a:pPr>
              <a:t>27</a:t>
            </a:fld>
            <a:endParaRPr lang="en-US">
              <a:solidFill>
                <a:srgbClr val="898989"/>
              </a:solidFill>
            </a:endParaRPr>
          </a:p>
        </p:txBody>
      </p:sp>
    </p:spTree>
    <p:extLst>
      <p:ext uri="{BB962C8B-B14F-4D97-AF65-F5344CB8AC3E}">
        <p14:creationId xmlns:p14="http://schemas.microsoft.com/office/powerpoint/2010/main" val="1207573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5AC8-C20A-47EC-81A9-ED0D85D00FCA}"/>
              </a:ext>
            </a:extLst>
          </p:cNvPr>
          <p:cNvSpPr>
            <a:spLocks noGrp="1"/>
          </p:cNvSpPr>
          <p:nvPr>
            <p:ph type="title"/>
          </p:nvPr>
        </p:nvSpPr>
        <p:spPr>
          <a:xfrm>
            <a:off x="1360715" y="136525"/>
            <a:ext cx="7249885" cy="1124949"/>
          </a:xfrm>
        </p:spPr>
        <p:txBody>
          <a:bodyPr/>
          <a:lstStyle/>
          <a:p>
            <a:pPr algn="ctr"/>
            <a:r>
              <a:rPr lang="en-US" dirty="0"/>
              <a:t>JK Flip Flop</a:t>
            </a:r>
          </a:p>
        </p:txBody>
      </p:sp>
      <p:sp>
        <p:nvSpPr>
          <p:cNvPr id="3" name="Date Placeholder 2">
            <a:extLst>
              <a:ext uri="{FF2B5EF4-FFF2-40B4-BE49-F238E27FC236}">
                <a16:creationId xmlns:a16="http://schemas.microsoft.com/office/drawing/2014/main" id="{6CA35BAB-F01B-E93F-0E49-D850F1A557F5}"/>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4490E2DF-B03E-5C3D-F692-2503AE2A1B1A}"/>
              </a:ext>
            </a:extLst>
          </p:cNvPr>
          <p:cNvSpPr>
            <a:spLocks noGrp="1"/>
          </p:cNvSpPr>
          <p:nvPr>
            <p:ph type="sldNum" sz="quarter" idx="12"/>
          </p:nvPr>
        </p:nvSpPr>
        <p:spPr/>
        <p:txBody>
          <a:bodyPr/>
          <a:lstStyle/>
          <a:p>
            <a:fld id="{80967E29-1480-472A-9FC5-C4768A52587C}" type="slidenum">
              <a:rPr lang="en-US" smtClean="0"/>
              <a:t>28</a:t>
            </a:fld>
            <a:endParaRPr lang="en-US" dirty="0"/>
          </a:p>
        </p:txBody>
      </p:sp>
      <p:sp>
        <p:nvSpPr>
          <p:cNvPr id="7" name="TextBox 6">
            <a:extLst>
              <a:ext uri="{FF2B5EF4-FFF2-40B4-BE49-F238E27FC236}">
                <a16:creationId xmlns:a16="http://schemas.microsoft.com/office/drawing/2014/main" id="{19DCE8C4-36F7-4078-7DE1-13184845C15B}"/>
              </a:ext>
            </a:extLst>
          </p:cNvPr>
          <p:cNvSpPr txBox="1"/>
          <p:nvPr/>
        </p:nvSpPr>
        <p:spPr>
          <a:xfrm>
            <a:off x="206828" y="877789"/>
            <a:ext cx="6994072" cy="3888629"/>
          </a:xfrm>
          <a:prstGeom prst="rect">
            <a:avLst/>
          </a:prstGeom>
          <a:noFill/>
        </p:spPr>
        <p:txBody>
          <a:bodyPr wrap="square">
            <a:spAutoFit/>
          </a:bodyPr>
          <a:lstStyle/>
          <a:p>
            <a:pPr>
              <a:lnSpc>
                <a:spcPct val="200000"/>
              </a:lnSpc>
            </a:pPr>
            <a:r>
              <a:rPr lang="en-US" dirty="0">
                <a:latin typeface="Bookman Old Style" panose="02050604050505020204" pitchFamily="18" charset="0"/>
              </a:rPr>
              <a:t>There are two types of JK flip-flops: </a:t>
            </a:r>
          </a:p>
          <a:p>
            <a:pPr marL="285750" indent="-285750">
              <a:lnSpc>
                <a:spcPct val="200000"/>
              </a:lnSpc>
              <a:buFont typeface="Arial" panose="020B0604020202020204" pitchFamily="34" charset="0"/>
              <a:buChar char="•"/>
            </a:pPr>
            <a:r>
              <a:rPr lang="en-US" dirty="0">
                <a:latin typeface="Bookman Old Style" panose="02050604050505020204" pitchFamily="18" charset="0"/>
              </a:rPr>
              <a:t>positive-edge triggered</a:t>
            </a:r>
          </a:p>
          <a:p>
            <a:pPr marL="285750" indent="-285750">
              <a:lnSpc>
                <a:spcPct val="200000"/>
              </a:lnSpc>
              <a:buFont typeface="Arial" panose="020B0604020202020204" pitchFamily="34" charset="0"/>
              <a:buChar char="•"/>
            </a:pPr>
            <a:r>
              <a:rPr lang="en-US" dirty="0">
                <a:latin typeface="Bookman Old Style" panose="02050604050505020204" pitchFamily="18" charset="0"/>
              </a:rPr>
              <a:t>negative-edge triggered. </a:t>
            </a:r>
          </a:p>
          <a:p>
            <a:pPr>
              <a:lnSpc>
                <a:spcPct val="200000"/>
              </a:lnSpc>
            </a:pPr>
            <a:r>
              <a:rPr lang="en-US" dirty="0">
                <a:latin typeface="Bookman Old Style" panose="02050604050505020204" pitchFamily="18" charset="0"/>
              </a:rPr>
              <a:t>A positive-edge triggered JK flip-flop changes its output on the rising edge of the clock signal, while a negative-edge triggered JK flip-flop changes its output on the falling edge of the clock signal.</a:t>
            </a:r>
          </a:p>
        </p:txBody>
      </p:sp>
    </p:spTree>
    <p:extLst>
      <p:ext uri="{BB962C8B-B14F-4D97-AF65-F5344CB8AC3E}">
        <p14:creationId xmlns:p14="http://schemas.microsoft.com/office/powerpoint/2010/main" val="254755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1"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242" name="Freeform: Shape 47">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3" name="Freeform: Shape 48">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4" name="Freeform: Shape 49">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5" name="Freeform: Shape 50">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6" name="Freeform: Shape 51">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47" name="Oval 53">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48" name="Rectangle 5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Placeholder 6" descr="A picture containing text, ride&#10;&#10;Description automatically generated">
            <a:extLst>
              <a:ext uri="{FF2B5EF4-FFF2-40B4-BE49-F238E27FC236}">
                <a16:creationId xmlns:a16="http://schemas.microsoft.com/office/drawing/2014/main" id="{DDC89A87-F0F8-BF6F-D0EC-72EF000617B3}"/>
              </a:ext>
            </a:extLst>
          </p:cNvPr>
          <p:cNvPicPr>
            <a:picLocks noGrp="1" noChangeAspect="1"/>
          </p:cNvPicPr>
          <p:nvPr>
            <p:ph type="pic" sz="quarter" idx="13"/>
          </p:nvPr>
        </p:nvPicPr>
        <p:blipFill rotWithShape="1">
          <a:blip r:embed="rId3"/>
          <a:srcRect l="6824" r="37175" b="-1"/>
          <a:stretch/>
        </p:blipFill>
        <p:spPr>
          <a:xfrm>
            <a:off x="2488489" y="70566"/>
            <a:ext cx="3548912" cy="3548912"/>
          </a:xfrm>
          <a:custGeom>
            <a:avLst/>
            <a:gdLst/>
            <a:ahLst/>
            <a:cxnLst/>
            <a:rect l="l" t="t" r="r" b="b"/>
            <a:pathLst>
              <a:path w="2255084" h="2255084">
                <a:moveTo>
                  <a:pt x="1127542" y="0"/>
                </a:moveTo>
                <a:cubicBezTo>
                  <a:pt x="1750266" y="0"/>
                  <a:pt x="2255084" y="504818"/>
                  <a:pt x="2255084" y="1127542"/>
                </a:cubicBezTo>
                <a:cubicBezTo>
                  <a:pt x="2255084" y="1750266"/>
                  <a:pt x="1750266" y="2255084"/>
                  <a:pt x="1127542" y="2255084"/>
                </a:cubicBezTo>
                <a:cubicBezTo>
                  <a:pt x="504818" y="2255084"/>
                  <a:pt x="0" y="1750266"/>
                  <a:pt x="0" y="1127542"/>
                </a:cubicBezTo>
                <a:cubicBezTo>
                  <a:pt x="0" y="504818"/>
                  <a:pt x="504818" y="0"/>
                  <a:pt x="1127542" y="0"/>
                </a:cubicBezTo>
                <a:close/>
              </a:path>
            </a:pathLst>
          </a:custGeom>
        </p:spPr>
      </p:pic>
      <p:sp>
        <p:nvSpPr>
          <p:cNvPr id="249" name="Oval 57">
            <a:extLst>
              <a:ext uri="{FF2B5EF4-FFF2-40B4-BE49-F238E27FC236}">
                <a16:creationId xmlns:a16="http://schemas.microsoft.com/office/drawing/2014/main" id="{8EEB3127-4A39-4F76-935D-6AC8D51AC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59">
            <a:extLst>
              <a:ext uri="{FF2B5EF4-FFF2-40B4-BE49-F238E27FC236}">
                <a16:creationId xmlns:a16="http://schemas.microsoft.com/office/drawing/2014/main" id="{98F2E216-6526-433B-8072-DEE222DC9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1" name="Oval 61">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38201" y="2567199"/>
            <a:ext cx="4031808" cy="3053052"/>
          </a:xfrm>
        </p:spPr>
        <p:txBody>
          <a:bodyPr vert="horz" lIns="91440" tIns="45720" rIns="91440" bIns="45720" rtlCol="0" anchor="ctr">
            <a:normAutofit/>
          </a:bodyPr>
          <a:lstStyle/>
          <a:p>
            <a:pPr algn="ctr"/>
            <a:r>
              <a:rPr lang="en-US">
                <a:effectLst/>
              </a:rPr>
              <a:t>Revision</a:t>
            </a:r>
          </a:p>
        </p:txBody>
      </p:sp>
      <p:grpSp>
        <p:nvGrpSpPr>
          <p:cNvPr id="25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65" name="Freeform: Shape 64">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53" name="Freeform: Shape 65">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54" name="Graphic 4">
            <a:extLst>
              <a:ext uri="{FF2B5EF4-FFF2-40B4-BE49-F238E27FC236}">
                <a16:creationId xmlns:a16="http://schemas.microsoft.com/office/drawing/2014/main" id="{0AD1D347-1879-4D73-8825-EB52119D1B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69" name="Freeform: Shape 68">
              <a:extLst>
                <a:ext uri="{FF2B5EF4-FFF2-40B4-BE49-F238E27FC236}">
                  <a16:creationId xmlns:a16="http://schemas.microsoft.com/office/drawing/2014/main" id="{7F1D1C6D-7D18-44AC-80B7-823AD45FD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55" name="Freeform: Shape 69">
              <a:extLst>
                <a:ext uri="{FF2B5EF4-FFF2-40B4-BE49-F238E27FC236}">
                  <a16:creationId xmlns:a16="http://schemas.microsoft.com/office/drawing/2014/main" id="{070CF9AD-9B31-49A2-8AF5-69B249840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6" name="Freeform: Shape 70">
              <a:extLst>
                <a:ext uri="{FF2B5EF4-FFF2-40B4-BE49-F238E27FC236}">
                  <a16:creationId xmlns:a16="http://schemas.microsoft.com/office/drawing/2014/main" id="{4E9D0A03-A290-4C8D-8498-85F0E5B1A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71">
              <a:extLst>
                <a:ext uri="{FF2B5EF4-FFF2-40B4-BE49-F238E27FC236}">
                  <a16:creationId xmlns:a16="http://schemas.microsoft.com/office/drawing/2014/main" id="{5F4661E7-465D-4874-BC3A-E55093CD3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72">
              <a:extLst>
                <a:ext uri="{FF2B5EF4-FFF2-40B4-BE49-F238E27FC236}">
                  <a16:creationId xmlns:a16="http://schemas.microsoft.com/office/drawing/2014/main" id="{EB79F073-B639-485B-93F6-958951EF3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73">
              <a:extLst>
                <a:ext uri="{FF2B5EF4-FFF2-40B4-BE49-F238E27FC236}">
                  <a16:creationId xmlns:a16="http://schemas.microsoft.com/office/drawing/2014/main" id="{9153A942-5C48-4EF4-AA18-82AC90C55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0" name="Freeform: Shape 74">
              <a:extLst>
                <a:ext uri="{FF2B5EF4-FFF2-40B4-BE49-F238E27FC236}">
                  <a16:creationId xmlns:a16="http://schemas.microsoft.com/office/drawing/2014/main" id="{8EA4BCEE-B2B4-4870-B921-B3C0D7297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75">
              <a:extLst>
                <a:ext uri="{FF2B5EF4-FFF2-40B4-BE49-F238E27FC236}">
                  <a16:creationId xmlns:a16="http://schemas.microsoft.com/office/drawing/2014/main" id="{41271C20-03BB-47FA-A17B-09825E723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62" name="Freeform: Shape 76">
              <a:extLst>
                <a:ext uri="{FF2B5EF4-FFF2-40B4-BE49-F238E27FC236}">
                  <a16:creationId xmlns:a16="http://schemas.microsoft.com/office/drawing/2014/main" id="{62C689A3-3820-4AFE-950D-CDA05D968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77">
              <a:extLst>
                <a:ext uri="{FF2B5EF4-FFF2-40B4-BE49-F238E27FC236}">
                  <a16:creationId xmlns:a16="http://schemas.microsoft.com/office/drawing/2014/main" id="{0EB9DAC1-A980-4285-9059-16D6B748C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78">
              <a:extLst>
                <a:ext uri="{FF2B5EF4-FFF2-40B4-BE49-F238E27FC236}">
                  <a16:creationId xmlns:a16="http://schemas.microsoft.com/office/drawing/2014/main" id="{8D286A4C-6E67-462D-8807-EEF90F4C5E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79">
              <a:extLst>
                <a:ext uri="{FF2B5EF4-FFF2-40B4-BE49-F238E27FC236}">
                  <a16:creationId xmlns:a16="http://schemas.microsoft.com/office/drawing/2014/main" id="{B7CABE22-D7D1-4970-BE8D-8E7B26FA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80">
              <a:extLst>
                <a:ext uri="{FF2B5EF4-FFF2-40B4-BE49-F238E27FC236}">
                  <a16:creationId xmlns:a16="http://schemas.microsoft.com/office/drawing/2014/main" id="{9A59EB07-44AA-4839-A550-764F0C1C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7" name="Freeform: Shape 81">
              <a:extLst>
                <a:ext uri="{FF2B5EF4-FFF2-40B4-BE49-F238E27FC236}">
                  <a16:creationId xmlns:a16="http://schemas.microsoft.com/office/drawing/2014/main" id="{A07BD093-A681-4C0E-89E1-28B79FDC5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82">
              <a:extLst>
                <a:ext uri="{FF2B5EF4-FFF2-40B4-BE49-F238E27FC236}">
                  <a16:creationId xmlns:a16="http://schemas.microsoft.com/office/drawing/2014/main" id="{954D3B41-D31B-418C-98E8-3DA9F7BE0B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9" name="Freeform: Shape 83">
              <a:extLst>
                <a:ext uri="{FF2B5EF4-FFF2-40B4-BE49-F238E27FC236}">
                  <a16:creationId xmlns:a16="http://schemas.microsoft.com/office/drawing/2014/main" id="{22C9153D-F851-40ED-A291-F586E67A8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0" name="Freeform: Shape 84">
              <a:extLst>
                <a:ext uri="{FF2B5EF4-FFF2-40B4-BE49-F238E27FC236}">
                  <a16:creationId xmlns:a16="http://schemas.microsoft.com/office/drawing/2014/main" id="{D14F8536-E81B-4336-9991-6F1B3447E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85">
              <a:extLst>
                <a:ext uri="{FF2B5EF4-FFF2-40B4-BE49-F238E27FC236}">
                  <a16:creationId xmlns:a16="http://schemas.microsoft.com/office/drawing/2014/main" id="{1BCE3D87-8E1E-4E3C-B336-E161FE142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86">
              <a:extLst>
                <a:ext uri="{FF2B5EF4-FFF2-40B4-BE49-F238E27FC236}">
                  <a16:creationId xmlns:a16="http://schemas.microsoft.com/office/drawing/2014/main" id="{0E57FCB1-61DD-4742-9F4E-0622EE262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87">
              <a:extLst>
                <a:ext uri="{FF2B5EF4-FFF2-40B4-BE49-F238E27FC236}">
                  <a16:creationId xmlns:a16="http://schemas.microsoft.com/office/drawing/2014/main" id="{8AC07452-C190-4DFF-9A85-7E0494E63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4" name="Freeform: Shape 88">
              <a:extLst>
                <a:ext uri="{FF2B5EF4-FFF2-40B4-BE49-F238E27FC236}">
                  <a16:creationId xmlns:a16="http://schemas.microsoft.com/office/drawing/2014/main" id="{DDC1E49D-0160-40EF-B62C-3682A0113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89">
              <a:extLst>
                <a:ext uri="{FF2B5EF4-FFF2-40B4-BE49-F238E27FC236}">
                  <a16:creationId xmlns:a16="http://schemas.microsoft.com/office/drawing/2014/main" id="{0FF01E4E-41B3-4E3A-9069-2C00F199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6" name="Freeform: Shape 90">
              <a:extLst>
                <a:ext uri="{FF2B5EF4-FFF2-40B4-BE49-F238E27FC236}">
                  <a16:creationId xmlns:a16="http://schemas.microsoft.com/office/drawing/2014/main" id="{5C155535-D387-426C-8835-08EA1625D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91">
              <a:extLst>
                <a:ext uri="{FF2B5EF4-FFF2-40B4-BE49-F238E27FC236}">
                  <a16:creationId xmlns:a16="http://schemas.microsoft.com/office/drawing/2014/main" id="{130D8708-8C20-411A-99F6-39B7A15D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92">
              <a:extLst>
                <a:ext uri="{FF2B5EF4-FFF2-40B4-BE49-F238E27FC236}">
                  <a16:creationId xmlns:a16="http://schemas.microsoft.com/office/drawing/2014/main" id="{172CE489-867A-498C-85D0-99ED8A50D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93">
              <a:extLst>
                <a:ext uri="{FF2B5EF4-FFF2-40B4-BE49-F238E27FC236}">
                  <a16:creationId xmlns:a16="http://schemas.microsoft.com/office/drawing/2014/main" id="{13A369D6-BC7C-46B6-9802-41F7FE32F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94">
              <a:extLst>
                <a:ext uri="{FF2B5EF4-FFF2-40B4-BE49-F238E27FC236}">
                  <a16:creationId xmlns:a16="http://schemas.microsoft.com/office/drawing/2014/main" id="{A735936F-8515-4CF4-A1E4-7466BFAD3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95">
              <a:extLst>
                <a:ext uri="{FF2B5EF4-FFF2-40B4-BE49-F238E27FC236}">
                  <a16:creationId xmlns:a16="http://schemas.microsoft.com/office/drawing/2014/main" id="{952E14F4-2A50-4876-A835-D7B7B7F05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96">
              <a:extLst>
                <a:ext uri="{FF2B5EF4-FFF2-40B4-BE49-F238E27FC236}">
                  <a16:creationId xmlns:a16="http://schemas.microsoft.com/office/drawing/2014/main" id="{5AD1B584-BCD9-47C1-BF94-A9B03E0A5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3" name="Freeform: Shape 97">
              <a:extLst>
                <a:ext uri="{FF2B5EF4-FFF2-40B4-BE49-F238E27FC236}">
                  <a16:creationId xmlns:a16="http://schemas.microsoft.com/office/drawing/2014/main" id="{CE78B189-4AAE-4308-BE2A-561CE6E26E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98">
              <a:extLst>
                <a:ext uri="{FF2B5EF4-FFF2-40B4-BE49-F238E27FC236}">
                  <a16:creationId xmlns:a16="http://schemas.microsoft.com/office/drawing/2014/main" id="{534F693D-9FD0-4BF4-9BCA-CAA391EE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99">
              <a:extLst>
                <a:ext uri="{FF2B5EF4-FFF2-40B4-BE49-F238E27FC236}">
                  <a16:creationId xmlns:a16="http://schemas.microsoft.com/office/drawing/2014/main" id="{DC8A20BE-5976-437A-94F2-7869D1D4C2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100">
              <a:extLst>
                <a:ext uri="{FF2B5EF4-FFF2-40B4-BE49-F238E27FC236}">
                  <a16:creationId xmlns:a16="http://schemas.microsoft.com/office/drawing/2014/main" id="{C2797F1A-9D8B-4AC7-8A7E-C088A7B61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101">
              <a:extLst>
                <a:ext uri="{FF2B5EF4-FFF2-40B4-BE49-F238E27FC236}">
                  <a16:creationId xmlns:a16="http://schemas.microsoft.com/office/drawing/2014/main" id="{BB8BB9ED-3A10-495E-A450-4573A83AA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102">
              <a:extLst>
                <a:ext uri="{FF2B5EF4-FFF2-40B4-BE49-F238E27FC236}">
                  <a16:creationId xmlns:a16="http://schemas.microsoft.com/office/drawing/2014/main" id="{C84AAD79-9D91-4601-AE6B-E3CC0AC23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103">
              <a:extLst>
                <a:ext uri="{FF2B5EF4-FFF2-40B4-BE49-F238E27FC236}">
                  <a16:creationId xmlns:a16="http://schemas.microsoft.com/office/drawing/2014/main" id="{06966F3D-45BD-4D12-8447-B9669E9AD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0" name="Freeform: Shape 104">
              <a:extLst>
                <a:ext uri="{FF2B5EF4-FFF2-40B4-BE49-F238E27FC236}">
                  <a16:creationId xmlns:a16="http://schemas.microsoft.com/office/drawing/2014/main" id="{C19B4C07-AFE8-42F6-8060-AB4FD27F8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105">
              <a:extLst>
                <a:ext uri="{FF2B5EF4-FFF2-40B4-BE49-F238E27FC236}">
                  <a16:creationId xmlns:a16="http://schemas.microsoft.com/office/drawing/2014/main" id="{6BCBEC46-CA76-424D-AE21-335765D3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106">
              <a:extLst>
                <a:ext uri="{FF2B5EF4-FFF2-40B4-BE49-F238E27FC236}">
                  <a16:creationId xmlns:a16="http://schemas.microsoft.com/office/drawing/2014/main" id="{32244D96-1DD8-4D90-B4DA-58056941D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107">
              <a:extLst>
                <a:ext uri="{FF2B5EF4-FFF2-40B4-BE49-F238E27FC236}">
                  <a16:creationId xmlns:a16="http://schemas.microsoft.com/office/drawing/2014/main" id="{EBFFC670-5D4A-4609-979B-30BE38D3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108">
              <a:extLst>
                <a:ext uri="{FF2B5EF4-FFF2-40B4-BE49-F238E27FC236}">
                  <a16:creationId xmlns:a16="http://schemas.microsoft.com/office/drawing/2014/main" id="{BBA6EA23-F2B4-49FA-86BB-40794E01B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109">
              <a:extLst>
                <a:ext uri="{FF2B5EF4-FFF2-40B4-BE49-F238E27FC236}">
                  <a16:creationId xmlns:a16="http://schemas.microsoft.com/office/drawing/2014/main" id="{89E16F95-4ED7-4D4A-A1FB-A9FFE338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110">
              <a:extLst>
                <a:ext uri="{FF2B5EF4-FFF2-40B4-BE49-F238E27FC236}">
                  <a16:creationId xmlns:a16="http://schemas.microsoft.com/office/drawing/2014/main" id="{B6602585-A0C4-419E-9F64-E17CC3004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7" name="Freeform: Shape 111">
              <a:extLst>
                <a:ext uri="{FF2B5EF4-FFF2-40B4-BE49-F238E27FC236}">
                  <a16:creationId xmlns:a16="http://schemas.microsoft.com/office/drawing/2014/main" id="{680EC182-6DF1-4FF2-9C46-E24857CE3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112">
              <a:extLst>
                <a:ext uri="{FF2B5EF4-FFF2-40B4-BE49-F238E27FC236}">
                  <a16:creationId xmlns:a16="http://schemas.microsoft.com/office/drawing/2014/main" id="{E71D4C4B-3242-45D7-BBC6-3168AF117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113">
              <a:extLst>
                <a:ext uri="{FF2B5EF4-FFF2-40B4-BE49-F238E27FC236}">
                  <a16:creationId xmlns:a16="http://schemas.microsoft.com/office/drawing/2014/main" id="{5C43A586-0AEE-4520-8AE3-78557E8D5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114">
              <a:extLst>
                <a:ext uri="{FF2B5EF4-FFF2-40B4-BE49-F238E27FC236}">
                  <a16:creationId xmlns:a16="http://schemas.microsoft.com/office/drawing/2014/main" id="{3881E1E2-63F4-44A6-8FD4-E0031DDB0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115">
              <a:extLst>
                <a:ext uri="{FF2B5EF4-FFF2-40B4-BE49-F238E27FC236}">
                  <a16:creationId xmlns:a16="http://schemas.microsoft.com/office/drawing/2014/main" id="{8209E85B-A99A-4679-B958-DFD6FAC39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116">
              <a:extLst>
                <a:ext uri="{FF2B5EF4-FFF2-40B4-BE49-F238E27FC236}">
                  <a16:creationId xmlns:a16="http://schemas.microsoft.com/office/drawing/2014/main" id="{5AD3B901-0837-4EB4-B0BD-B5317762B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117">
              <a:extLst>
                <a:ext uri="{FF2B5EF4-FFF2-40B4-BE49-F238E27FC236}">
                  <a16:creationId xmlns:a16="http://schemas.microsoft.com/office/drawing/2014/main" id="{407F6141-18B7-42F5-AB8A-095FA602A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4" name="Freeform: Shape 118">
              <a:extLst>
                <a:ext uri="{FF2B5EF4-FFF2-40B4-BE49-F238E27FC236}">
                  <a16:creationId xmlns:a16="http://schemas.microsoft.com/office/drawing/2014/main" id="{185154CE-9C1F-421D-A58A-D337E3179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5" name="Freeform: Shape 119">
              <a:extLst>
                <a:ext uri="{FF2B5EF4-FFF2-40B4-BE49-F238E27FC236}">
                  <a16:creationId xmlns:a16="http://schemas.microsoft.com/office/drawing/2014/main" id="{959AAA97-B6F9-4CB6-B294-955DE265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06" name="Freeform: Shape 120">
              <a:extLst>
                <a:ext uri="{FF2B5EF4-FFF2-40B4-BE49-F238E27FC236}">
                  <a16:creationId xmlns:a16="http://schemas.microsoft.com/office/drawing/2014/main" id="{3696AC66-45F9-4D0A-978B-EBAFCBA8B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7" name="Freeform: Shape 121">
              <a:extLst>
                <a:ext uri="{FF2B5EF4-FFF2-40B4-BE49-F238E27FC236}">
                  <a16:creationId xmlns:a16="http://schemas.microsoft.com/office/drawing/2014/main" id="{C8064064-C0D3-4A54-9D36-EB2759F07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08" name="Freeform: Shape 122">
              <a:extLst>
                <a:ext uri="{FF2B5EF4-FFF2-40B4-BE49-F238E27FC236}">
                  <a16:creationId xmlns:a16="http://schemas.microsoft.com/office/drawing/2014/main" id="{696DAF67-B510-431C-81CE-598A220ED3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9" name="Freeform: Shape 123">
              <a:extLst>
                <a:ext uri="{FF2B5EF4-FFF2-40B4-BE49-F238E27FC236}">
                  <a16:creationId xmlns:a16="http://schemas.microsoft.com/office/drawing/2014/main" id="{4DFF3B41-BD0E-4E80-BE32-AAB566084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0" name="Freeform: Shape 124">
              <a:extLst>
                <a:ext uri="{FF2B5EF4-FFF2-40B4-BE49-F238E27FC236}">
                  <a16:creationId xmlns:a16="http://schemas.microsoft.com/office/drawing/2014/main" id="{2E1C296D-C2BB-405E-A9E1-CD0C777E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1" name="Freeform: Shape 125">
              <a:extLst>
                <a:ext uri="{FF2B5EF4-FFF2-40B4-BE49-F238E27FC236}">
                  <a16:creationId xmlns:a16="http://schemas.microsoft.com/office/drawing/2014/main" id="{5E012E94-1E82-4743-9646-D27796E3D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2" name="Freeform: Shape 126">
              <a:extLst>
                <a:ext uri="{FF2B5EF4-FFF2-40B4-BE49-F238E27FC236}">
                  <a16:creationId xmlns:a16="http://schemas.microsoft.com/office/drawing/2014/main" id="{0506F7E7-8613-4F49-9B22-E8B9A8F89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3" name="Freeform: Shape 127">
              <a:extLst>
                <a:ext uri="{FF2B5EF4-FFF2-40B4-BE49-F238E27FC236}">
                  <a16:creationId xmlns:a16="http://schemas.microsoft.com/office/drawing/2014/main" id="{667EFAB5-5519-4B20-B488-61E36535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4" name="Freeform: Shape 128">
              <a:extLst>
                <a:ext uri="{FF2B5EF4-FFF2-40B4-BE49-F238E27FC236}">
                  <a16:creationId xmlns:a16="http://schemas.microsoft.com/office/drawing/2014/main" id="{7A46CD3C-8282-430D-84A6-668594635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5" name="Freeform: Shape 129">
              <a:extLst>
                <a:ext uri="{FF2B5EF4-FFF2-40B4-BE49-F238E27FC236}">
                  <a16:creationId xmlns:a16="http://schemas.microsoft.com/office/drawing/2014/main" id="{09F667CC-51FA-4373-BF89-FDA9E6F57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130">
              <a:extLst>
                <a:ext uri="{FF2B5EF4-FFF2-40B4-BE49-F238E27FC236}">
                  <a16:creationId xmlns:a16="http://schemas.microsoft.com/office/drawing/2014/main" id="{52824720-77CA-4EFE-9B9B-F3C5DA5ECE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131">
              <a:extLst>
                <a:ext uri="{FF2B5EF4-FFF2-40B4-BE49-F238E27FC236}">
                  <a16:creationId xmlns:a16="http://schemas.microsoft.com/office/drawing/2014/main" id="{DAAD48D1-498E-407D-8773-B32DA5177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132">
              <a:extLst>
                <a:ext uri="{FF2B5EF4-FFF2-40B4-BE49-F238E27FC236}">
                  <a16:creationId xmlns:a16="http://schemas.microsoft.com/office/drawing/2014/main" id="{F3761232-AC0F-4415-8849-2CE14A66E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133">
              <a:extLst>
                <a:ext uri="{FF2B5EF4-FFF2-40B4-BE49-F238E27FC236}">
                  <a16:creationId xmlns:a16="http://schemas.microsoft.com/office/drawing/2014/main" id="{F9671C34-F1B1-4964-861B-05E12FC14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134">
              <a:extLst>
                <a:ext uri="{FF2B5EF4-FFF2-40B4-BE49-F238E27FC236}">
                  <a16:creationId xmlns:a16="http://schemas.microsoft.com/office/drawing/2014/main" id="{A6D215CD-DE5C-4A36-8294-B856C4DFF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1" name="Freeform: Shape 135">
              <a:extLst>
                <a:ext uri="{FF2B5EF4-FFF2-40B4-BE49-F238E27FC236}">
                  <a16:creationId xmlns:a16="http://schemas.microsoft.com/office/drawing/2014/main" id="{14F60611-ACD0-4AE1-9FF4-655DEF77E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136">
              <a:extLst>
                <a:ext uri="{FF2B5EF4-FFF2-40B4-BE49-F238E27FC236}">
                  <a16:creationId xmlns:a16="http://schemas.microsoft.com/office/drawing/2014/main" id="{54878BD8-4838-4CE8-8CED-48C75E453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137">
              <a:extLst>
                <a:ext uri="{FF2B5EF4-FFF2-40B4-BE49-F238E27FC236}">
                  <a16:creationId xmlns:a16="http://schemas.microsoft.com/office/drawing/2014/main" id="{ED34C671-92D6-4570-BDA7-7047026C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138">
              <a:extLst>
                <a:ext uri="{FF2B5EF4-FFF2-40B4-BE49-F238E27FC236}">
                  <a16:creationId xmlns:a16="http://schemas.microsoft.com/office/drawing/2014/main" id="{E4ADB496-4E8C-4F69-A20E-AC11036CB5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139">
              <a:extLst>
                <a:ext uri="{FF2B5EF4-FFF2-40B4-BE49-F238E27FC236}">
                  <a16:creationId xmlns:a16="http://schemas.microsoft.com/office/drawing/2014/main" id="{E05521A6-994C-4653-BE99-FCE71F6D1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26" name="Freeform: Shape 140">
              <a:extLst>
                <a:ext uri="{FF2B5EF4-FFF2-40B4-BE49-F238E27FC236}">
                  <a16:creationId xmlns:a16="http://schemas.microsoft.com/office/drawing/2014/main" id="{10F93860-B875-4D68-ACE0-2F8F7CAAD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141">
              <a:extLst>
                <a:ext uri="{FF2B5EF4-FFF2-40B4-BE49-F238E27FC236}">
                  <a16:creationId xmlns:a16="http://schemas.microsoft.com/office/drawing/2014/main" id="{74CF85EE-C965-4602-9DB3-B22125155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142">
              <a:extLst>
                <a:ext uri="{FF2B5EF4-FFF2-40B4-BE49-F238E27FC236}">
                  <a16:creationId xmlns:a16="http://schemas.microsoft.com/office/drawing/2014/main" id="{CAC91C65-14F2-4458-A79D-647B28E04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143">
              <a:extLst>
                <a:ext uri="{FF2B5EF4-FFF2-40B4-BE49-F238E27FC236}">
                  <a16:creationId xmlns:a16="http://schemas.microsoft.com/office/drawing/2014/main" id="{91958A69-ABD1-441F-817D-8868D3E79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144">
              <a:extLst>
                <a:ext uri="{FF2B5EF4-FFF2-40B4-BE49-F238E27FC236}">
                  <a16:creationId xmlns:a16="http://schemas.microsoft.com/office/drawing/2014/main" id="{85B41124-1179-4F9F-8B23-B94A98BA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145">
              <a:extLst>
                <a:ext uri="{FF2B5EF4-FFF2-40B4-BE49-F238E27FC236}">
                  <a16:creationId xmlns:a16="http://schemas.microsoft.com/office/drawing/2014/main" id="{A44F475B-8586-4535-86BE-7FB5F76C6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146">
              <a:extLst>
                <a:ext uri="{FF2B5EF4-FFF2-40B4-BE49-F238E27FC236}">
                  <a16:creationId xmlns:a16="http://schemas.microsoft.com/office/drawing/2014/main" id="{285243B3-5329-4312-9C9F-FBC77AF48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147">
              <a:extLst>
                <a:ext uri="{FF2B5EF4-FFF2-40B4-BE49-F238E27FC236}">
                  <a16:creationId xmlns:a16="http://schemas.microsoft.com/office/drawing/2014/main" id="{87C78038-CD15-4BEE-8688-B22F822C6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148">
              <a:extLst>
                <a:ext uri="{FF2B5EF4-FFF2-40B4-BE49-F238E27FC236}">
                  <a16:creationId xmlns:a16="http://schemas.microsoft.com/office/drawing/2014/main" id="{401EB7F4-2569-4602-A5DC-ECF750A64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149">
              <a:extLst>
                <a:ext uri="{FF2B5EF4-FFF2-40B4-BE49-F238E27FC236}">
                  <a16:creationId xmlns:a16="http://schemas.microsoft.com/office/drawing/2014/main" id="{C5AFCDCE-A4B9-4DFD-A39D-6C4513C47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36" name="Freeform: Shape 150">
              <a:extLst>
                <a:ext uri="{FF2B5EF4-FFF2-40B4-BE49-F238E27FC236}">
                  <a16:creationId xmlns:a16="http://schemas.microsoft.com/office/drawing/2014/main" id="{1869FF3F-68C9-4316-AF81-44CCC551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151">
              <a:extLst>
                <a:ext uri="{FF2B5EF4-FFF2-40B4-BE49-F238E27FC236}">
                  <a16:creationId xmlns:a16="http://schemas.microsoft.com/office/drawing/2014/main" id="{AAD11538-8098-4355-8DDD-D681DFAC3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152">
              <a:extLst>
                <a:ext uri="{FF2B5EF4-FFF2-40B4-BE49-F238E27FC236}">
                  <a16:creationId xmlns:a16="http://schemas.microsoft.com/office/drawing/2014/main" id="{0F3F997E-AED9-480A-A0E8-2593AF3C1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153">
              <a:extLst>
                <a:ext uri="{FF2B5EF4-FFF2-40B4-BE49-F238E27FC236}">
                  <a16:creationId xmlns:a16="http://schemas.microsoft.com/office/drawing/2014/main" id="{F621AF23-CD1C-4A82-934F-1C051FE78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154">
              <a:extLst>
                <a:ext uri="{FF2B5EF4-FFF2-40B4-BE49-F238E27FC236}">
                  <a16:creationId xmlns:a16="http://schemas.microsoft.com/office/drawing/2014/main" id="{CF7C8D23-402E-4902-9877-2933C68B3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155">
              <a:extLst>
                <a:ext uri="{FF2B5EF4-FFF2-40B4-BE49-F238E27FC236}">
                  <a16:creationId xmlns:a16="http://schemas.microsoft.com/office/drawing/2014/main" id="{166214BF-105C-4C50-A658-BB800D624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156">
              <a:extLst>
                <a:ext uri="{FF2B5EF4-FFF2-40B4-BE49-F238E27FC236}">
                  <a16:creationId xmlns:a16="http://schemas.microsoft.com/office/drawing/2014/main" id="{DB657FB8-0889-47B9-9F7A-35C6F5E43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157">
              <a:extLst>
                <a:ext uri="{FF2B5EF4-FFF2-40B4-BE49-F238E27FC236}">
                  <a16:creationId xmlns:a16="http://schemas.microsoft.com/office/drawing/2014/main" id="{A02347C2-D097-4E47-9E71-D0AC7E0B2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158">
              <a:extLst>
                <a:ext uri="{FF2B5EF4-FFF2-40B4-BE49-F238E27FC236}">
                  <a16:creationId xmlns:a16="http://schemas.microsoft.com/office/drawing/2014/main" id="{DF0D715C-2DC6-4444-95E7-C9E31D654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159">
              <a:extLst>
                <a:ext uri="{FF2B5EF4-FFF2-40B4-BE49-F238E27FC236}">
                  <a16:creationId xmlns:a16="http://schemas.microsoft.com/office/drawing/2014/main" id="{3E98A78E-FE40-406F-BB29-CE723A4A29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46" name="Freeform: Shape 160">
              <a:extLst>
                <a:ext uri="{FF2B5EF4-FFF2-40B4-BE49-F238E27FC236}">
                  <a16:creationId xmlns:a16="http://schemas.microsoft.com/office/drawing/2014/main" id="{25623FBB-A3DE-4893-B1E4-09BFE6EB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7" name="Freeform: Shape 161">
              <a:extLst>
                <a:ext uri="{FF2B5EF4-FFF2-40B4-BE49-F238E27FC236}">
                  <a16:creationId xmlns:a16="http://schemas.microsoft.com/office/drawing/2014/main" id="{98BD75D0-FB16-44AA-8F4B-9319502DD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8" name="Freeform: Shape 162">
              <a:extLst>
                <a:ext uri="{FF2B5EF4-FFF2-40B4-BE49-F238E27FC236}">
                  <a16:creationId xmlns:a16="http://schemas.microsoft.com/office/drawing/2014/main" id="{65B25A8E-2993-4CE5-A81A-932105A42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9" name="Freeform: Shape 163">
              <a:extLst>
                <a:ext uri="{FF2B5EF4-FFF2-40B4-BE49-F238E27FC236}">
                  <a16:creationId xmlns:a16="http://schemas.microsoft.com/office/drawing/2014/main" id="{8D8D167B-C705-4729-899E-AC9AE463C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0" name="Freeform: Shape 164">
              <a:extLst>
                <a:ext uri="{FF2B5EF4-FFF2-40B4-BE49-F238E27FC236}">
                  <a16:creationId xmlns:a16="http://schemas.microsoft.com/office/drawing/2014/main" id="{670FBA7C-F842-4775-B83D-AEC5F14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1" name="Freeform: Shape 165">
              <a:extLst>
                <a:ext uri="{FF2B5EF4-FFF2-40B4-BE49-F238E27FC236}">
                  <a16:creationId xmlns:a16="http://schemas.microsoft.com/office/drawing/2014/main" id="{DC68FA78-D012-4A89-8B7E-3CF189316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2" name="Freeform: Shape 166">
              <a:extLst>
                <a:ext uri="{FF2B5EF4-FFF2-40B4-BE49-F238E27FC236}">
                  <a16:creationId xmlns:a16="http://schemas.microsoft.com/office/drawing/2014/main" id="{8F14C2D5-2A65-48C1-AC1C-D4C29BBA9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3" name="Freeform: Shape 167">
              <a:extLst>
                <a:ext uri="{FF2B5EF4-FFF2-40B4-BE49-F238E27FC236}">
                  <a16:creationId xmlns:a16="http://schemas.microsoft.com/office/drawing/2014/main" id="{22D4725A-DD05-406E-84D7-50DAC6BFB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4" name="Freeform: Shape 168">
              <a:extLst>
                <a:ext uri="{FF2B5EF4-FFF2-40B4-BE49-F238E27FC236}">
                  <a16:creationId xmlns:a16="http://schemas.microsoft.com/office/drawing/2014/main" id="{1F292F3E-E6A6-41E9-9AF9-DF240E914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169">
              <a:extLst>
                <a:ext uri="{FF2B5EF4-FFF2-40B4-BE49-F238E27FC236}">
                  <a16:creationId xmlns:a16="http://schemas.microsoft.com/office/drawing/2014/main" id="{152F5E4F-6F5D-4FF5-AADC-77BF4906C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170">
              <a:extLst>
                <a:ext uri="{FF2B5EF4-FFF2-40B4-BE49-F238E27FC236}">
                  <a16:creationId xmlns:a16="http://schemas.microsoft.com/office/drawing/2014/main" id="{2EA96C5C-38D5-4D0F-9A75-F1C4856048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171">
              <a:extLst>
                <a:ext uri="{FF2B5EF4-FFF2-40B4-BE49-F238E27FC236}">
                  <a16:creationId xmlns:a16="http://schemas.microsoft.com/office/drawing/2014/main" id="{A213E386-079B-4951-BD48-B86432246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8" name="Freeform: Shape 172">
              <a:extLst>
                <a:ext uri="{FF2B5EF4-FFF2-40B4-BE49-F238E27FC236}">
                  <a16:creationId xmlns:a16="http://schemas.microsoft.com/office/drawing/2014/main" id="{F9C52A50-FC6F-4CF8-96ED-B16AC428B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173">
              <a:extLst>
                <a:ext uri="{FF2B5EF4-FFF2-40B4-BE49-F238E27FC236}">
                  <a16:creationId xmlns:a16="http://schemas.microsoft.com/office/drawing/2014/main" id="{0AD79090-842D-4363-9CDB-03CA19DB2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0" name="Freeform: Shape 174">
              <a:extLst>
                <a:ext uri="{FF2B5EF4-FFF2-40B4-BE49-F238E27FC236}">
                  <a16:creationId xmlns:a16="http://schemas.microsoft.com/office/drawing/2014/main" id="{8B923BC0-6A72-4261-907F-568CEF3D9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175">
              <a:extLst>
                <a:ext uri="{FF2B5EF4-FFF2-40B4-BE49-F238E27FC236}">
                  <a16:creationId xmlns:a16="http://schemas.microsoft.com/office/drawing/2014/main" id="{682D956C-7F2C-45F4-8EB5-B9637909A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176">
              <a:extLst>
                <a:ext uri="{FF2B5EF4-FFF2-40B4-BE49-F238E27FC236}">
                  <a16:creationId xmlns:a16="http://schemas.microsoft.com/office/drawing/2014/main" id="{5AF71042-41A5-405B-A14C-9E194529D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177">
              <a:extLst>
                <a:ext uri="{FF2B5EF4-FFF2-40B4-BE49-F238E27FC236}">
                  <a16:creationId xmlns:a16="http://schemas.microsoft.com/office/drawing/2014/main" id="{DC068DA5-7174-4664-9C13-4F7ABAFC1D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178">
              <a:extLst>
                <a:ext uri="{FF2B5EF4-FFF2-40B4-BE49-F238E27FC236}">
                  <a16:creationId xmlns:a16="http://schemas.microsoft.com/office/drawing/2014/main" id="{00525F2C-C937-4BE3-AF79-3540A6E1C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179">
              <a:extLst>
                <a:ext uri="{FF2B5EF4-FFF2-40B4-BE49-F238E27FC236}">
                  <a16:creationId xmlns:a16="http://schemas.microsoft.com/office/drawing/2014/main" id="{6CA46F03-C9C9-4425-82A8-2110001F4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180">
              <a:extLst>
                <a:ext uri="{FF2B5EF4-FFF2-40B4-BE49-F238E27FC236}">
                  <a16:creationId xmlns:a16="http://schemas.microsoft.com/office/drawing/2014/main" id="{6D21589A-A316-4E71-B638-D33C4141B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7" name="Freeform: Shape 181">
              <a:extLst>
                <a:ext uri="{FF2B5EF4-FFF2-40B4-BE49-F238E27FC236}">
                  <a16:creationId xmlns:a16="http://schemas.microsoft.com/office/drawing/2014/main" id="{C0B918FA-95C1-4373-B66D-56936BB79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182">
              <a:extLst>
                <a:ext uri="{FF2B5EF4-FFF2-40B4-BE49-F238E27FC236}">
                  <a16:creationId xmlns:a16="http://schemas.microsoft.com/office/drawing/2014/main" id="{CBF04F9E-EC09-43BE-A049-082DE1531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183">
              <a:extLst>
                <a:ext uri="{FF2B5EF4-FFF2-40B4-BE49-F238E27FC236}">
                  <a16:creationId xmlns:a16="http://schemas.microsoft.com/office/drawing/2014/main" id="{35A8838D-5812-49CE-80E4-E0CE11424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184">
              <a:extLst>
                <a:ext uri="{FF2B5EF4-FFF2-40B4-BE49-F238E27FC236}">
                  <a16:creationId xmlns:a16="http://schemas.microsoft.com/office/drawing/2014/main" id="{379B4036-BE45-42C0-929B-42932369A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185">
              <a:extLst>
                <a:ext uri="{FF2B5EF4-FFF2-40B4-BE49-F238E27FC236}">
                  <a16:creationId xmlns:a16="http://schemas.microsoft.com/office/drawing/2014/main" id="{40E913D5-5568-4901-883B-8C42A8F3D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186">
              <a:extLst>
                <a:ext uri="{FF2B5EF4-FFF2-40B4-BE49-F238E27FC236}">
                  <a16:creationId xmlns:a16="http://schemas.microsoft.com/office/drawing/2014/main" id="{A1B52038-9622-4802-81BA-ACC19847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187">
              <a:extLst>
                <a:ext uri="{FF2B5EF4-FFF2-40B4-BE49-F238E27FC236}">
                  <a16:creationId xmlns:a16="http://schemas.microsoft.com/office/drawing/2014/main" id="{D0DEAC10-5A6B-47AD-A728-CE2C8CF13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4" name="Freeform: Shape 188">
              <a:extLst>
                <a:ext uri="{FF2B5EF4-FFF2-40B4-BE49-F238E27FC236}">
                  <a16:creationId xmlns:a16="http://schemas.microsoft.com/office/drawing/2014/main" id="{D1B38B28-66AD-4A02-AE15-F762137B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189">
              <a:extLst>
                <a:ext uri="{FF2B5EF4-FFF2-40B4-BE49-F238E27FC236}">
                  <a16:creationId xmlns:a16="http://schemas.microsoft.com/office/drawing/2014/main" id="{0BAF1CE8-3AF3-4FF2-8F0B-3BC7A4740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190">
              <a:extLst>
                <a:ext uri="{FF2B5EF4-FFF2-40B4-BE49-F238E27FC236}">
                  <a16:creationId xmlns:a16="http://schemas.microsoft.com/office/drawing/2014/main" id="{4D9937F5-39C5-49BB-A3F1-21D0730BF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191">
              <a:extLst>
                <a:ext uri="{FF2B5EF4-FFF2-40B4-BE49-F238E27FC236}">
                  <a16:creationId xmlns:a16="http://schemas.microsoft.com/office/drawing/2014/main" id="{A48A61DC-ED1D-4B72-828E-9FD85AF26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192">
              <a:extLst>
                <a:ext uri="{FF2B5EF4-FFF2-40B4-BE49-F238E27FC236}">
                  <a16:creationId xmlns:a16="http://schemas.microsoft.com/office/drawing/2014/main" id="{6A89B28D-13E0-46C3-AB20-6DBEDB61D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193">
              <a:extLst>
                <a:ext uri="{FF2B5EF4-FFF2-40B4-BE49-F238E27FC236}">
                  <a16:creationId xmlns:a16="http://schemas.microsoft.com/office/drawing/2014/main" id="{B17F470D-67A6-475E-9F1C-9D1FCD4DF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194">
              <a:extLst>
                <a:ext uri="{FF2B5EF4-FFF2-40B4-BE49-F238E27FC236}">
                  <a16:creationId xmlns:a16="http://schemas.microsoft.com/office/drawing/2014/main" id="{0C116B5B-C2BF-4A29-920C-0E6D2A865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1" name="Freeform: Shape 195">
              <a:extLst>
                <a:ext uri="{FF2B5EF4-FFF2-40B4-BE49-F238E27FC236}">
                  <a16:creationId xmlns:a16="http://schemas.microsoft.com/office/drawing/2014/main" id="{977DFF22-98A9-4A00-B45B-BA0024E4B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82" name="Freeform: Shape 196">
              <a:extLst>
                <a:ext uri="{FF2B5EF4-FFF2-40B4-BE49-F238E27FC236}">
                  <a16:creationId xmlns:a16="http://schemas.microsoft.com/office/drawing/2014/main" id="{233D6D17-E307-4F26-9F91-607B2D1B9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3" name="Freeform: Shape 197">
              <a:extLst>
                <a:ext uri="{FF2B5EF4-FFF2-40B4-BE49-F238E27FC236}">
                  <a16:creationId xmlns:a16="http://schemas.microsoft.com/office/drawing/2014/main" id="{F044F5F0-FB5F-4364-A17D-B476349E1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4" name="Freeform: Shape 198">
              <a:extLst>
                <a:ext uri="{FF2B5EF4-FFF2-40B4-BE49-F238E27FC236}">
                  <a16:creationId xmlns:a16="http://schemas.microsoft.com/office/drawing/2014/main" id="{C51E13B0-54FA-4C07-A08D-0035E29D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5" name="Freeform: Shape 199">
              <a:extLst>
                <a:ext uri="{FF2B5EF4-FFF2-40B4-BE49-F238E27FC236}">
                  <a16:creationId xmlns:a16="http://schemas.microsoft.com/office/drawing/2014/main" id="{B23AA2A7-69AA-4892-8D19-6786784B89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86" name="Freeform: Shape 200">
              <a:extLst>
                <a:ext uri="{FF2B5EF4-FFF2-40B4-BE49-F238E27FC236}">
                  <a16:creationId xmlns:a16="http://schemas.microsoft.com/office/drawing/2014/main" id="{C22409CA-4103-489E-9A88-9E822AC42C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7" name="Freeform: Shape 201">
              <a:extLst>
                <a:ext uri="{FF2B5EF4-FFF2-40B4-BE49-F238E27FC236}">
                  <a16:creationId xmlns:a16="http://schemas.microsoft.com/office/drawing/2014/main" id="{2941B7FE-F0B4-4717-BE8E-31EE09F5C2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8" name="Freeform: Shape 202">
              <a:extLst>
                <a:ext uri="{FF2B5EF4-FFF2-40B4-BE49-F238E27FC236}">
                  <a16:creationId xmlns:a16="http://schemas.microsoft.com/office/drawing/2014/main" id="{AA36A1CD-E7E3-400D-BBA9-1B8363460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9" name="Freeform: Shape 203">
              <a:extLst>
                <a:ext uri="{FF2B5EF4-FFF2-40B4-BE49-F238E27FC236}">
                  <a16:creationId xmlns:a16="http://schemas.microsoft.com/office/drawing/2014/main" id="{42D8F4BE-D92B-483E-8049-5FDA3FD40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90" name="Freeform: Shape 204">
              <a:extLst>
                <a:ext uri="{FF2B5EF4-FFF2-40B4-BE49-F238E27FC236}">
                  <a16:creationId xmlns:a16="http://schemas.microsoft.com/office/drawing/2014/main" id="{77725CAB-E398-42F8-A5E5-8ACED1B61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1" name="Freeform: Shape 205">
              <a:extLst>
                <a:ext uri="{FF2B5EF4-FFF2-40B4-BE49-F238E27FC236}">
                  <a16:creationId xmlns:a16="http://schemas.microsoft.com/office/drawing/2014/main" id="{782EF470-319A-4DCA-AB6F-B4441DD59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92" name="Freeform: Shape 206">
              <a:extLst>
                <a:ext uri="{FF2B5EF4-FFF2-40B4-BE49-F238E27FC236}">
                  <a16:creationId xmlns:a16="http://schemas.microsoft.com/office/drawing/2014/main" id="{ECBF0AE1-7C37-4F3E-B37A-44CAD6900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3" name="Freeform: Shape 207">
              <a:extLst>
                <a:ext uri="{FF2B5EF4-FFF2-40B4-BE49-F238E27FC236}">
                  <a16:creationId xmlns:a16="http://schemas.microsoft.com/office/drawing/2014/main" id="{87EE399C-60A0-43AB-AD85-CAEDD25A8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4" name="Freeform: Shape 208">
              <a:extLst>
                <a:ext uri="{FF2B5EF4-FFF2-40B4-BE49-F238E27FC236}">
                  <a16:creationId xmlns:a16="http://schemas.microsoft.com/office/drawing/2014/main" id="{6DEF9E1C-0288-422F-9D39-B2B97B0BD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5" name="Freeform: Shape 209">
              <a:extLst>
                <a:ext uri="{FF2B5EF4-FFF2-40B4-BE49-F238E27FC236}">
                  <a16:creationId xmlns:a16="http://schemas.microsoft.com/office/drawing/2014/main" id="{B9FD4213-CE93-46E6-A356-5C9B681A6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96" name="Freeform: Shape 210">
              <a:extLst>
                <a:ext uri="{FF2B5EF4-FFF2-40B4-BE49-F238E27FC236}">
                  <a16:creationId xmlns:a16="http://schemas.microsoft.com/office/drawing/2014/main" id="{32AF21C6-5C6A-4ADC-98CE-0C897306F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7" name="Freeform: Shape 211">
              <a:extLst>
                <a:ext uri="{FF2B5EF4-FFF2-40B4-BE49-F238E27FC236}">
                  <a16:creationId xmlns:a16="http://schemas.microsoft.com/office/drawing/2014/main" id="{67C50FF0-A4F6-4B10-91CC-CC456891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8" name="Freeform: Shape 212">
              <a:extLst>
                <a:ext uri="{FF2B5EF4-FFF2-40B4-BE49-F238E27FC236}">
                  <a16:creationId xmlns:a16="http://schemas.microsoft.com/office/drawing/2014/main" id="{DF34FC9E-632A-4B97-AB95-812ABD859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99" name="Freeform: Shape 213">
              <a:extLst>
                <a:ext uri="{FF2B5EF4-FFF2-40B4-BE49-F238E27FC236}">
                  <a16:creationId xmlns:a16="http://schemas.microsoft.com/office/drawing/2014/main" id="{6943D9D5-E01E-4A32-A5D1-AD61A32EC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0" name="Freeform: Shape 214">
              <a:extLst>
                <a:ext uri="{FF2B5EF4-FFF2-40B4-BE49-F238E27FC236}">
                  <a16:creationId xmlns:a16="http://schemas.microsoft.com/office/drawing/2014/main" id="{5F93C502-F4AC-4D2C-A43D-85093C59A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1" name="Freeform: Shape 215">
              <a:extLst>
                <a:ext uri="{FF2B5EF4-FFF2-40B4-BE49-F238E27FC236}">
                  <a16:creationId xmlns:a16="http://schemas.microsoft.com/office/drawing/2014/main" id="{AFCADD6C-627D-43CE-9413-A793AAA08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02" name="Freeform: Shape 216">
              <a:extLst>
                <a:ext uri="{FF2B5EF4-FFF2-40B4-BE49-F238E27FC236}">
                  <a16:creationId xmlns:a16="http://schemas.microsoft.com/office/drawing/2014/main" id="{E7838A6E-823E-4306-9088-5AFE0912E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3" name="Freeform: Shape 217">
              <a:extLst>
                <a:ext uri="{FF2B5EF4-FFF2-40B4-BE49-F238E27FC236}">
                  <a16:creationId xmlns:a16="http://schemas.microsoft.com/office/drawing/2014/main" id="{5F20A74B-CE15-4678-8E60-8983D4B53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04" name="Freeform: Shape 218">
              <a:extLst>
                <a:ext uri="{FF2B5EF4-FFF2-40B4-BE49-F238E27FC236}">
                  <a16:creationId xmlns:a16="http://schemas.microsoft.com/office/drawing/2014/main" id="{AB4409F0-44F9-411F-8711-53B028783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5" name="Freeform: Shape 219">
              <a:extLst>
                <a:ext uri="{FF2B5EF4-FFF2-40B4-BE49-F238E27FC236}">
                  <a16:creationId xmlns:a16="http://schemas.microsoft.com/office/drawing/2014/main" id="{64A642A9-686F-402A-920C-EDB02B2FE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6" name="Freeform: Shape 220">
              <a:extLst>
                <a:ext uri="{FF2B5EF4-FFF2-40B4-BE49-F238E27FC236}">
                  <a16:creationId xmlns:a16="http://schemas.microsoft.com/office/drawing/2014/main" id="{B2B4D5D4-0C5C-4D98-9738-D245840A7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7" name="Freeform: Shape 221">
              <a:extLst>
                <a:ext uri="{FF2B5EF4-FFF2-40B4-BE49-F238E27FC236}">
                  <a16:creationId xmlns:a16="http://schemas.microsoft.com/office/drawing/2014/main" id="{F70D7430-18D9-4B8F-9F7A-308C70193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08" name="Freeform: Shape 222">
              <a:extLst>
                <a:ext uri="{FF2B5EF4-FFF2-40B4-BE49-F238E27FC236}">
                  <a16:creationId xmlns:a16="http://schemas.microsoft.com/office/drawing/2014/main" id="{764FC2A4-5817-4FA0-A4A7-6653D1DA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9" name="Freeform: Shape 223">
              <a:extLst>
                <a:ext uri="{FF2B5EF4-FFF2-40B4-BE49-F238E27FC236}">
                  <a16:creationId xmlns:a16="http://schemas.microsoft.com/office/drawing/2014/main" id="{84DCF9E7-E283-43A0-9C25-F7001626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10" name="Freeform: Shape 224">
              <a:extLst>
                <a:ext uri="{FF2B5EF4-FFF2-40B4-BE49-F238E27FC236}">
                  <a16:creationId xmlns:a16="http://schemas.microsoft.com/office/drawing/2014/main" id="{A24478FE-2D73-495D-A2CE-6D1D87C25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1" name="Freeform: Shape 225">
              <a:extLst>
                <a:ext uri="{FF2B5EF4-FFF2-40B4-BE49-F238E27FC236}">
                  <a16:creationId xmlns:a16="http://schemas.microsoft.com/office/drawing/2014/main" id="{024EF5F2-46E7-4950-93D0-371415B7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2" name="Freeform: Shape 226">
              <a:extLst>
                <a:ext uri="{FF2B5EF4-FFF2-40B4-BE49-F238E27FC236}">
                  <a16:creationId xmlns:a16="http://schemas.microsoft.com/office/drawing/2014/main" id="{F1E76799-6B37-47A7-B311-D4AD1BB560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3" name="Freeform: Shape 227">
              <a:extLst>
                <a:ext uri="{FF2B5EF4-FFF2-40B4-BE49-F238E27FC236}">
                  <a16:creationId xmlns:a16="http://schemas.microsoft.com/office/drawing/2014/main" id="{18E48635-AD82-4B9C-BD64-E19D0DCD3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14" name="Freeform: Shape 228">
              <a:extLst>
                <a:ext uri="{FF2B5EF4-FFF2-40B4-BE49-F238E27FC236}">
                  <a16:creationId xmlns:a16="http://schemas.microsoft.com/office/drawing/2014/main" id="{FFE8012D-8F5A-48C7-A667-EF1782E17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5" name="Freeform: Shape 229">
              <a:extLst>
                <a:ext uri="{FF2B5EF4-FFF2-40B4-BE49-F238E27FC236}">
                  <a16:creationId xmlns:a16="http://schemas.microsoft.com/office/drawing/2014/main" id="{24D6A3A1-CDCE-458B-B3ED-792E80025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16" name="Freeform: Shape 230">
              <a:extLst>
                <a:ext uri="{FF2B5EF4-FFF2-40B4-BE49-F238E27FC236}">
                  <a16:creationId xmlns:a16="http://schemas.microsoft.com/office/drawing/2014/main" id="{CD8FB40D-7336-4F24-9F28-25EC9AE6C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7" name="Freeform: Shape 231">
              <a:extLst>
                <a:ext uri="{FF2B5EF4-FFF2-40B4-BE49-F238E27FC236}">
                  <a16:creationId xmlns:a16="http://schemas.microsoft.com/office/drawing/2014/main" id="{75683C3C-C038-49EA-9635-AC7B82AF2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8" name="Freeform: Shape 232">
              <a:extLst>
                <a:ext uri="{FF2B5EF4-FFF2-40B4-BE49-F238E27FC236}">
                  <a16:creationId xmlns:a16="http://schemas.microsoft.com/office/drawing/2014/main" id="{6286FF4B-0471-47B5-AA6C-8BA5CC04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9" name="Freeform: Shape 233">
              <a:extLst>
                <a:ext uri="{FF2B5EF4-FFF2-40B4-BE49-F238E27FC236}">
                  <a16:creationId xmlns:a16="http://schemas.microsoft.com/office/drawing/2014/main" id="{CEB73580-6577-4A7A-A7EA-E79093D9D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20" name="Freeform: Shape 234">
              <a:extLst>
                <a:ext uri="{FF2B5EF4-FFF2-40B4-BE49-F238E27FC236}">
                  <a16:creationId xmlns:a16="http://schemas.microsoft.com/office/drawing/2014/main" id="{9E97866D-632F-4778-992C-F2750D608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1" name="Freeform: Shape 235">
              <a:extLst>
                <a:ext uri="{FF2B5EF4-FFF2-40B4-BE49-F238E27FC236}">
                  <a16:creationId xmlns:a16="http://schemas.microsoft.com/office/drawing/2014/main" id="{5A7AC897-3ADD-4A69-A122-EA6F8EFD2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22" name="Freeform: Shape 236">
              <a:extLst>
                <a:ext uri="{FF2B5EF4-FFF2-40B4-BE49-F238E27FC236}">
                  <a16:creationId xmlns:a16="http://schemas.microsoft.com/office/drawing/2014/main" id="{06C3FE79-4EEC-4CF3-92A0-F6BC9F8B4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154601" y="401247"/>
            <a:ext cx="5899441" cy="6131633"/>
          </a:xfrm>
        </p:spPr>
        <p:txBody>
          <a:bodyPr vert="horz" lIns="91440" tIns="45720" rIns="91440" bIns="45720" rtlCol="0">
            <a:normAutofit/>
          </a:bodyPr>
          <a:lstStyle/>
          <a:p>
            <a:pPr>
              <a:lnSpc>
                <a:spcPct val="150000"/>
              </a:lnSpc>
            </a:pPr>
            <a:r>
              <a:rPr lang="en-US" sz="2000" dirty="0">
                <a:effectLst/>
                <a:latin typeface="Bookman Old Style" panose="02050604050505020204" pitchFamily="18" charset="0"/>
              </a:rPr>
              <a:t>A computer memory has the following properties</a:t>
            </a:r>
          </a:p>
          <a:p>
            <a:pPr marL="457200" lvl="0" indent="-342900">
              <a:lnSpc>
                <a:spcPct val="150000"/>
              </a:lnSpc>
              <a:buFont typeface="Arial" panose="020B0604020202020204" pitchFamily="34" charset="0"/>
              <a:buChar char="•"/>
            </a:pPr>
            <a:r>
              <a:rPr lang="en-US" sz="2000" dirty="0">
                <a:effectLst/>
                <a:latin typeface="Bookman Old Style" panose="02050604050505020204" pitchFamily="18" charset="0"/>
              </a:rPr>
              <a:t>It should hold a value e.g., a 1-bit memory can hold a single bit 1 or 0</a:t>
            </a:r>
          </a:p>
          <a:p>
            <a:pPr marL="457200" lvl="0" indent="-342900">
              <a:lnSpc>
                <a:spcPct val="150000"/>
              </a:lnSpc>
              <a:buFont typeface="Arial" panose="020B0604020202020204" pitchFamily="34" charset="0"/>
              <a:buChar char="•"/>
            </a:pPr>
            <a:r>
              <a:rPr lang="en-US" sz="2000" dirty="0">
                <a:effectLst/>
                <a:latin typeface="Bookman Old Style" panose="02050604050505020204" pitchFamily="18" charset="0"/>
              </a:rPr>
              <a:t>The value that is saved can be read. The bit that was saved can be read</a:t>
            </a:r>
          </a:p>
          <a:p>
            <a:pPr marL="457200" lvl="0" indent="-342900">
              <a:lnSpc>
                <a:spcPct val="150000"/>
              </a:lnSpc>
              <a:buFont typeface="Arial" panose="020B0604020202020204" pitchFamily="34" charset="0"/>
              <a:buChar char="•"/>
            </a:pPr>
            <a:r>
              <a:rPr lang="en-US" sz="2000" dirty="0">
                <a:effectLst/>
                <a:latin typeface="Bookman Old Style" panose="02050604050505020204" pitchFamily="18" charset="0"/>
              </a:rPr>
              <a:t>The saved value can be changed. The saved bit is not constant</a:t>
            </a:r>
          </a:p>
          <a:p>
            <a:pPr marL="457200" lvl="0" indent="-342900">
              <a:lnSpc>
                <a:spcPct val="150000"/>
              </a:lnSpc>
              <a:buFont typeface="Arial" panose="020B0604020202020204" pitchFamily="34" charset="0"/>
              <a:buChar char="•"/>
            </a:pPr>
            <a:r>
              <a:rPr lang="en-US" sz="2000" dirty="0">
                <a:effectLst/>
                <a:latin typeface="Bookman Old Style" panose="02050604050505020204" pitchFamily="18" charset="0"/>
              </a:rPr>
              <a:t>There is only one bit </a:t>
            </a:r>
            <a:r>
              <a:rPr lang="en-US" sz="2000" dirty="0">
                <a:latin typeface="Bookman Old Style" panose="02050604050505020204" pitchFamily="18" charset="0"/>
              </a:rPr>
              <a:t>therefore there is only </a:t>
            </a:r>
            <a:r>
              <a:rPr lang="en-US" sz="2000" dirty="0">
                <a:effectLst/>
                <a:latin typeface="Bookman Old Style" panose="02050604050505020204" pitchFamily="18" charset="0"/>
              </a:rPr>
              <a:t>2 options</a:t>
            </a:r>
          </a:p>
          <a:p>
            <a:pPr marL="1314450" lvl="2" indent="-342900">
              <a:lnSpc>
                <a:spcPct val="150000"/>
              </a:lnSpc>
            </a:pPr>
            <a:r>
              <a:rPr lang="en-US" sz="1600" dirty="0">
                <a:effectLst/>
                <a:latin typeface="Bookman Old Style" panose="02050604050505020204" pitchFamily="18" charset="0"/>
              </a:rPr>
              <a:t>Set the bit to 1</a:t>
            </a:r>
          </a:p>
          <a:p>
            <a:pPr marL="1314450" lvl="2" indent="-342900">
              <a:lnSpc>
                <a:spcPct val="150000"/>
              </a:lnSpc>
            </a:pPr>
            <a:r>
              <a:rPr lang="en-US" sz="1600" dirty="0">
                <a:effectLst/>
                <a:latin typeface="Bookman Old Style" panose="02050604050505020204" pitchFamily="18" charset="0"/>
              </a:rPr>
              <a:t>Reset, or clear the bit to 0</a:t>
            </a:r>
            <a:endParaRPr lang="en-US" sz="1200" dirty="0">
              <a:effectLst/>
              <a:latin typeface="Bookman Old Style" panose="02050604050505020204" pitchFamily="18" charset="0"/>
            </a:endParaRP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solidFill>
                  <a:schemeClr val="tx1">
                    <a:tint val="75000"/>
                  </a:schemeClr>
                </a:solidFill>
              </a:rPr>
              <a:pPr>
                <a:spcAft>
                  <a:spcPts val="600"/>
                </a:spcAft>
              </a:pPr>
              <a:t>3</a:t>
            </a:fld>
            <a:endParaRPr lang="en-US">
              <a:solidFill>
                <a:schemeClr val="tx1">
                  <a:tint val="75000"/>
                </a:schemeClr>
              </a:solidFill>
            </a:endParaRPr>
          </a:p>
        </p:txBody>
      </p:sp>
    </p:spTree>
    <p:extLst>
      <p:ext uri="{BB962C8B-B14F-4D97-AF65-F5344CB8AC3E}">
        <p14:creationId xmlns:p14="http://schemas.microsoft.com/office/powerpoint/2010/main" val="214475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E7C79-F972-4D4C-B951-A5274C872A29}"/>
              </a:ext>
            </a:extLst>
          </p:cNvPr>
          <p:cNvSpPr>
            <a:spLocks noGrp="1"/>
          </p:cNvSpPr>
          <p:nvPr>
            <p:ph type="title"/>
          </p:nvPr>
        </p:nvSpPr>
        <p:spPr/>
        <p:txBody>
          <a:bodyPr/>
          <a:lstStyle/>
          <a:p>
            <a:r>
              <a:rPr lang="en-US" dirty="0"/>
              <a:t>What are Flip Flops?</a:t>
            </a:r>
          </a:p>
        </p:txBody>
      </p:sp>
      <p:sp>
        <p:nvSpPr>
          <p:cNvPr id="3" name="Date Placeholder 2">
            <a:extLst>
              <a:ext uri="{FF2B5EF4-FFF2-40B4-BE49-F238E27FC236}">
                <a16:creationId xmlns:a16="http://schemas.microsoft.com/office/drawing/2014/main" id="{B8D403E6-A48D-4FCB-9B4D-7FC48B10A112}"/>
              </a:ext>
            </a:extLst>
          </p:cNvPr>
          <p:cNvSpPr>
            <a:spLocks noGrp="1"/>
          </p:cNvSpPr>
          <p:nvPr>
            <p:ph type="dt" sz="half" idx="10"/>
          </p:nvPr>
        </p:nvSpPr>
        <p:spPr/>
        <p:txBody>
          <a:bodyPr/>
          <a:lstStyle/>
          <a:p>
            <a:r>
              <a:rPr lang="en-US"/>
              <a:t>2/1/20XX</a:t>
            </a:r>
            <a:endParaRPr lang="en-US" dirty="0"/>
          </a:p>
        </p:txBody>
      </p:sp>
      <p:sp>
        <p:nvSpPr>
          <p:cNvPr id="4" name="Footer Placeholder 3">
            <a:extLst>
              <a:ext uri="{FF2B5EF4-FFF2-40B4-BE49-F238E27FC236}">
                <a16:creationId xmlns:a16="http://schemas.microsoft.com/office/drawing/2014/main" id="{BFFF92D3-6320-43F4-B581-050371234920}"/>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8644A60B-5CA4-4EAD-8821-A94875700AC7}"/>
              </a:ext>
            </a:extLst>
          </p:cNvPr>
          <p:cNvSpPr>
            <a:spLocks noGrp="1"/>
          </p:cNvSpPr>
          <p:nvPr>
            <p:ph type="sldNum" sz="quarter" idx="12"/>
          </p:nvPr>
        </p:nvSpPr>
        <p:spPr/>
        <p:txBody>
          <a:bodyPr/>
          <a:lstStyle/>
          <a:p>
            <a:fld id="{80967E29-1480-472A-9FC5-C4768A52587C}" type="slidenum">
              <a:rPr lang="en-US" smtClean="0"/>
              <a:t>4</a:t>
            </a:fld>
            <a:endParaRPr lang="en-US" dirty="0"/>
          </a:p>
        </p:txBody>
      </p:sp>
      <p:sp>
        <p:nvSpPr>
          <p:cNvPr id="7" name="TextBox 6">
            <a:extLst>
              <a:ext uri="{FF2B5EF4-FFF2-40B4-BE49-F238E27FC236}">
                <a16:creationId xmlns:a16="http://schemas.microsoft.com/office/drawing/2014/main" id="{4D749DAF-1DEA-42FE-B0D1-20EA2DDE2EF7}"/>
              </a:ext>
            </a:extLst>
          </p:cNvPr>
          <p:cNvSpPr txBox="1"/>
          <p:nvPr/>
        </p:nvSpPr>
        <p:spPr>
          <a:xfrm>
            <a:off x="520117" y="1808778"/>
            <a:ext cx="7189366" cy="3334631"/>
          </a:xfrm>
          <a:prstGeom prst="rect">
            <a:avLst/>
          </a:prstGeom>
          <a:noFill/>
        </p:spPr>
        <p:txBody>
          <a:bodyPr wrap="square">
            <a:spAutoFit/>
          </a:bodyPr>
          <a:lstStyle/>
          <a:p>
            <a:pPr>
              <a:lnSpc>
                <a:spcPct val="200000"/>
              </a:lnSpc>
              <a:spcAft>
                <a:spcPts val="800"/>
              </a:spcAft>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A flip-flop (edge-triggered) is a digital electronic circuit that functions as a basic memory unit, capable of storing a single bit of information (either a 0 or a 1). It has the ability to "remember" and hold its current state (0 or 1) until it receives a specific input signal, typically a clock pulse, instructing it to change. </a:t>
            </a:r>
          </a:p>
        </p:txBody>
      </p:sp>
    </p:spTree>
    <p:extLst>
      <p:ext uri="{BB962C8B-B14F-4D97-AF65-F5344CB8AC3E}">
        <p14:creationId xmlns:p14="http://schemas.microsoft.com/office/powerpoint/2010/main" val="201514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4AB36CE-B902-4F80-A59F-14E6BFF59EB0}"/>
              </a:ext>
            </a:extLst>
          </p:cNvPr>
          <p:cNvSpPr>
            <a:spLocks noGrp="1"/>
          </p:cNvSpPr>
          <p:nvPr>
            <p:ph type="title"/>
          </p:nvPr>
        </p:nvSpPr>
        <p:spPr>
          <a:xfrm>
            <a:off x="1691324" y="358614"/>
            <a:ext cx="7710127" cy="1044058"/>
          </a:xfrm>
        </p:spPr>
        <p:txBody>
          <a:bodyPr/>
          <a:lstStyle/>
          <a:p>
            <a:r>
              <a:rPr lang="en-US" dirty="0"/>
              <a:t> How it works?</a:t>
            </a:r>
          </a:p>
        </p:txBody>
      </p:sp>
      <p:sp>
        <p:nvSpPr>
          <p:cNvPr id="12" name="Text Placeholder 11">
            <a:extLst>
              <a:ext uri="{FF2B5EF4-FFF2-40B4-BE49-F238E27FC236}">
                <a16:creationId xmlns:a16="http://schemas.microsoft.com/office/drawing/2014/main" id="{DCD459C0-90F4-4652-913D-1021EB6569B3}"/>
              </a:ext>
            </a:extLst>
          </p:cNvPr>
          <p:cNvSpPr>
            <a:spLocks noGrp="1"/>
          </p:cNvSpPr>
          <p:nvPr>
            <p:ph type="body" sz="quarter" idx="14"/>
          </p:nvPr>
        </p:nvSpPr>
        <p:spPr>
          <a:xfrm>
            <a:off x="587228" y="1402672"/>
            <a:ext cx="9913448" cy="4953678"/>
          </a:xfrm>
        </p:spPr>
        <p:txBody>
          <a:bodyPr>
            <a:normAutofit fontScale="92500" lnSpcReduction="10000"/>
          </a:bodyPr>
          <a:lstStyle/>
          <a:p>
            <a:pPr marL="0" indent="0">
              <a:lnSpc>
                <a:spcPct val="200000"/>
              </a:lnSpc>
              <a:buNone/>
            </a:pPr>
            <a:r>
              <a:rPr lang="en-US" sz="2000" dirty="0">
                <a:latin typeface="Bookman Old Style" panose="02050604050505020204" pitchFamily="18" charset="0"/>
              </a:rPr>
              <a:t>Imagine a light switch. It can be either ON or OFF, representing two states.  A flip-flop is like a tiny electronic light switch inside a computer that also has two states:</a:t>
            </a:r>
          </a:p>
          <a:p>
            <a:pPr marL="0" indent="0">
              <a:lnSpc>
                <a:spcPct val="200000"/>
              </a:lnSpc>
              <a:buNone/>
            </a:pPr>
            <a:r>
              <a:rPr lang="en-US" sz="2000" dirty="0">
                <a:latin typeface="Bookman Old Style" panose="02050604050505020204" pitchFamily="18" charset="0"/>
              </a:rPr>
              <a:t>1 (ON): This represents a binary value of 1.</a:t>
            </a:r>
          </a:p>
          <a:p>
            <a:pPr marL="0" indent="0">
              <a:lnSpc>
                <a:spcPct val="200000"/>
              </a:lnSpc>
              <a:buNone/>
            </a:pPr>
            <a:r>
              <a:rPr lang="en-US" sz="2000" dirty="0">
                <a:latin typeface="Bookman Old Style" panose="02050604050505020204" pitchFamily="18" charset="0"/>
              </a:rPr>
              <a:t>0 (OFF):This represents a binary value of 0.</a:t>
            </a:r>
          </a:p>
          <a:p>
            <a:pPr marL="0" indent="0">
              <a:lnSpc>
                <a:spcPct val="200000"/>
              </a:lnSpc>
              <a:buNone/>
            </a:pPr>
            <a:r>
              <a:rPr lang="en-US" sz="2000" dirty="0">
                <a:latin typeface="Bookman Old Style" panose="02050604050505020204" pitchFamily="18" charset="0"/>
              </a:rPr>
              <a:t>However, unlike a regular light switch, a flip-flop "remembers" its current state until it is  told to change.  This is crucial because computers use these states to store and process information in the form of 1s and 0s (binary code).</a:t>
            </a:r>
          </a:p>
          <a:p>
            <a:pPr marL="0" indent="0">
              <a:lnSpc>
                <a:spcPct val="200000"/>
              </a:lnSpc>
              <a:buNone/>
            </a:pPr>
            <a:endParaRPr lang="en-US" sz="2000" dirty="0">
              <a:latin typeface="Bookman Old Style" panose="02050604050505020204" pitchFamily="18" charset="0"/>
            </a:endParaRPr>
          </a:p>
        </p:txBody>
      </p:sp>
      <p:sp>
        <p:nvSpPr>
          <p:cNvPr id="23" name="Slide Number Placeholder 22">
            <a:extLst>
              <a:ext uri="{FF2B5EF4-FFF2-40B4-BE49-F238E27FC236}">
                <a16:creationId xmlns:a16="http://schemas.microsoft.com/office/drawing/2014/main" id="{A4406C6E-3D5A-484F-8FE2-08DB71B8C41F}"/>
              </a:ext>
            </a:extLst>
          </p:cNvPr>
          <p:cNvSpPr>
            <a:spLocks noGrp="1"/>
          </p:cNvSpPr>
          <p:nvPr>
            <p:ph type="sldNum" sz="quarter" idx="12"/>
          </p:nvPr>
        </p:nvSpPr>
        <p:spPr/>
        <p:txBody>
          <a:bodyPr/>
          <a:lstStyle/>
          <a:p>
            <a:fld id="{5EA792F7-1D9E-4C7E-A103-E8EDFDC2691E}" type="slidenum">
              <a:rPr lang="en-US" smtClean="0"/>
              <a:pPr/>
              <a:t>5</a:t>
            </a:fld>
            <a:endParaRPr lang="en-US" dirty="0"/>
          </a:p>
        </p:txBody>
      </p:sp>
    </p:spTree>
    <p:extLst>
      <p:ext uri="{BB962C8B-B14F-4D97-AF65-F5344CB8AC3E}">
        <p14:creationId xmlns:p14="http://schemas.microsoft.com/office/powerpoint/2010/main" val="235970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215897" y="136525"/>
            <a:ext cx="4617803" cy="885087"/>
          </a:xfrm>
        </p:spPr>
        <p:txBody>
          <a:bodyPr/>
          <a:lstStyle/>
          <a:p>
            <a:pPr algn="ctr"/>
            <a:r>
              <a:rPr lang="en-US" dirty="0"/>
              <a:t>Flip-Flop</a:t>
            </a:r>
          </a:p>
        </p:txBody>
      </p:sp>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1445934" y="2539569"/>
            <a:ext cx="2167719" cy="2167719"/>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5747657" y="1208954"/>
            <a:ext cx="6260011" cy="5394037"/>
          </a:xfrm>
        </p:spPr>
        <p:txBody>
          <a:bodyPr>
            <a:normAutofit/>
          </a:bodyPr>
          <a:lstStyle/>
          <a:p>
            <a:pPr marL="285750" indent="-285750">
              <a:lnSpc>
                <a:spcPct val="107000"/>
              </a:lnSpc>
              <a:spcAft>
                <a:spcPts val="800"/>
              </a:spcAft>
              <a:buFont typeface="Arial" panose="020B0604020202020204" pitchFamily="34" charset="0"/>
              <a:buChar char="•"/>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Flip-flops are built from latches they utilize the functionality of latches. </a:t>
            </a:r>
          </a:p>
          <a:p>
            <a:pPr marL="285750" indent="-285750">
              <a:lnSpc>
                <a:spcPct val="107000"/>
              </a:lnSpc>
              <a:spcAft>
                <a:spcPts val="800"/>
              </a:spcAft>
              <a:buFont typeface="Arial" panose="020B0604020202020204" pitchFamily="34" charset="0"/>
              <a:buChar char="•"/>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Flip-flops are built using logic gates- NAND and NOR</a:t>
            </a:r>
          </a:p>
          <a:p>
            <a:pPr marL="285750" indent="-285750">
              <a:lnSpc>
                <a:spcPct val="107000"/>
              </a:lnSpc>
              <a:spcAft>
                <a:spcPts val="800"/>
              </a:spcAft>
              <a:buFont typeface="Arial" panose="020B0604020202020204" pitchFamily="34" charset="0"/>
              <a:buChar char="•"/>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The gates take electrical signals as input and produce an output signal based on their arrangement. </a:t>
            </a:r>
          </a:p>
          <a:p>
            <a:pPr marL="285750" indent="-285750">
              <a:lnSpc>
                <a:spcPct val="107000"/>
              </a:lnSpc>
              <a:spcAft>
                <a:spcPts val="800"/>
              </a:spcAft>
              <a:buFont typeface="Arial" panose="020B0604020202020204" pitchFamily="34" charset="0"/>
              <a:buChar char="•"/>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The gates within a flip-flop allows it to hold a state (1 or 0) until it receives a specific input signal to change.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6</a:t>
            </a:fld>
            <a:endParaRPr lang="en-US" dirty="0"/>
          </a:p>
        </p:txBody>
      </p:sp>
      <p:pic>
        <p:nvPicPr>
          <p:cNvPr id="2" name="Picture 1" descr="Text&#10;&#10;Description automatically generated">
            <a:extLst>
              <a:ext uri="{FF2B5EF4-FFF2-40B4-BE49-F238E27FC236}">
                <a16:creationId xmlns:a16="http://schemas.microsoft.com/office/drawing/2014/main" id="{51717C2A-B077-B7F7-9D66-06B480FFDD1C}"/>
              </a:ext>
            </a:extLst>
          </p:cNvPr>
          <p:cNvPicPr>
            <a:picLocks noChangeAspect="1"/>
          </p:cNvPicPr>
          <p:nvPr/>
        </p:nvPicPr>
        <p:blipFill rotWithShape="1">
          <a:blip r:embed="rId4"/>
          <a:srcRect l="13541" t="31467"/>
          <a:stretch/>
        </p:blipFill>
        <p:spPr>
          <a:xfrm>
            <a:off x="1445934" y="3536025"/>
            <a:ext cx="3607028" cy="30669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D4022ED3-DC43-CE92-A4B5-0F778AD1F7EA}"/>
              </a:ext>
            </a:extLst>
          </p:cNvPr>
          <p:cNvPicPr>
            <a:picLocks noChangeAspect="1"/>
          </p:cNvPicPr>
          <p:nvPr/>
        </p:nvPicPr>
        <p:blipFill rotWithShape="1">
          <a:blip r:embed="rId5"/>
          <a:srcRect l="4026" r="7363" b="8046"/>
          <a:stretch/>
        </p:blipFill>
        <p:spPr>
          <a:xfrm>
            <a:off x="727345" y="643866"/>
            <a:ext cx="3296556" cy="25656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7803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2839049" y="269355"/>
            <a:ext cx="8005538" cy="736731"/>
          </a:xfrm>
        </p:spPr>
        <p:txBody>
          <a:bodyPr anchor="t">
            <a:normAutofit/>
          </a:bodyPr>
          <a:lstStyle/>
          <a:p>
            <a:pPr algn="ctr"/>
            <a:r>
              <a:rPr lang="en-US" sz="2800" dirty="0"/>
              <a:t>Why are flip-flops important?</a:t>
            </a:r>
          </a:p>
        </p:txBody>
      </p:sp>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917978" y="3173805"/>
            <a:ext cx="1278288" cy="127828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3143449" y="964720"/>
            <a:ext cx="8005539" cy="4418169"/>
          </a:xfrm>
        </p:spPr>
        <p:txBody>
          <a:bodyPr>
            <a:normAutofit lnSpcReduction="10000"/>
          </a:bodyPr>
          <a:lstStyle/>
          <a:p>
            <a:pPr marL="285750" indent="-285750">
              <a:lnSpc>
                <a:spcPct val="200000"/>
              </a:lnSpc>
              <a:spcAft>
                <a:spcPts val="800"/>
              </a:spcAft>
              <a:buFont typeface="Arial" panose="020B0604020202020204" pitchFamily="34" charset="0"/>
              <a:buChar char="•"/>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Flip-flops form the basic building blocks of computer memory (RAM). Millions or billions of flip-flops work together to store data and programs that your computer needs to function.</a:t>
            </a:r>
          </a:p>
          <a:p>
            <a:pPr marL="285750" indent="-285750">
              <a:lnSpc>
                <a:spcPct val="200000"/>
              </a:lnSpc>
              <a:spcAft>
                <a:spcPts val="800"/>
              </a:spcAft>
              <a:buFont typeface="Arial" panose="020B0604020202020204" pitchFamily="34" charset="0"/>
              <a:buChar char="•"/>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Flip-flops can be connected to count events or cycles, like keeping track of clock signals.</a:t>
            </a:r>
          </a:p>
          <a:p>
            <a:pPr marL="285750" indent="-285750">
              <a:lnSpc>
                <a:spcPct val="200000"/>
              </a:lnSpc>
              <a:spcAft>
                <a:spcPts val="800"/>
              </a:spcAft>
              <a:buFont typeface="Arial" panose="020B0604020202020204" pitchFamily="34" charset="0"/>
              <a:buChar char="•"/>
            </a:pPr>
            <a:r>
              <a:rPr lang="en-US" sz="1800" dirty="0">
                <a:effectLst/>
                <a:latin typeface="Bookman Old Style" panose="02050604050505020204" pitchFamily="18" charset="0"/>
                <a:ea typeface="Calibri" panose="020F0502020204030204" pitchFamily="34" charset="0"/>
                <a:cs typeface="Times New Roman" panose="02020603050405020304" pitchFamily="18" charset="0"/>
              </a:rPr>
              <a:t>They help synchronize different parts of a computer system by ensuring operations happen in the correct order.</a:t>
            </a:r>
          </a:p>
          <a:p>
            <a:pPr>
              <a:lnSpc>
                <a:spcPct val="107000"/>
              </a:lnSpc>
              <a:spcAft>
                <a:spcPts val="800"/>
              </a:spcAft>
            </a:pPr>
            <a:endParaRPr lang="en-US" sz="1800" dirty="0">
              <a:effectLst/>
              <a:latin typeface="Bookman Old Style" panose="02050604050505020204" pitchFamily="18" charset="0"/>
              <a:ea typeface="Calibri" panose="020F0502020204030204" pitchFamily="34"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7</a:t>
            </a:fld>
            <a:endParaRPr lang="en-US" dirty="0"/>
          </a:p>
        </p:txBody>
      </p:sp>
      <p:pic>
        <p:nvPicPr>
          <p:cNvPr id="2" name="Picture 1" descr="Text&#10;&#10;Description automatically generated">
            <a:extLst>
              <a:ext uri="{FF2B5EF4-FFF2-40B4-BE49-F238E27FC236}">
                <a16:creationId xmlns:a16="http://schemas.microsoft.com/office/drawing/2014/main" id="{51717C2A-B077-B7F7-9D66-06B480FFDD1C}"/>
              </a:ext>
            </a:extLst>
          </p:cNvPr>
          <p:cNvPicPr>
            <a:picLocks noChangeAspect="1"/>
          </p:cNvPicPr>
          <p:nvPr/>
        </p:nvPicPr>
        <p:blipFill rotWithShape="1">
          <a:blip r:embed="rId4"/>
          <a:srcRect l="13541" t="31467"/>
          <a:stretch/>
        </p:blipFill>
        <p:spPr>
          <a:xfrm>
            <a:off x="-29205" y="3755992"/>
            <a:ext cx="2846805" cy="24205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D4022ED3-DC43-CE92-A4B5-0F778AD1F7EA}"/>
              </a:ext>
            </a:extLst>
          </p:cNvPr>
          <p:cNvPicPr>
            <a:picLocks noChangeAspect="1"/>
          </p:cNvPicPr>
          <p:nvPr/>
        </p:nvPicPr>
        <p:blipFill rotWithShape="1">
          <a:blip r:embed="rId5"/>
          <a:srcRect l="4026" r="7363" b="8046"/>
          <a:stretch/>
        </p:blipFill>
        <p:spPr>
          <a:xfrm>
            <a:off x="0" y="1187461"/>
            <a:ext cx="2303080" cy="17924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99835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B4B-FDD4-1C20-B861-E0EEA6776768}"/>
              </a:ext>
            </a:extLst>
          </p:cNvPr>
          <p:cNvSpPr>
            <a:spLocks noGrp="1"/>
          </p:cNvSpPr>
          <p:nvPr>
            <p:ph type="title"/>
          </p:nvPr>
        </p:nvSpPr>
        <p:spPr>
          <a:xfrm>
            <a:off x="1567542" y="33720"/>
            <a:ext cx="9851571" cy="1124949"/>
          </a:xfrm>
        </p:spPr>
        <p:txBody>
          <a:bodyPr/>
          <a:lstStyle/>
          <a:p>
            <a:r>
              <a:rPr lang="en-US" dirty="0"/>
              <a:t>Types of Flip-Flops</a:t>
            </a:r>
          </a:p>
        </p:txBody>
      </p:sp>
      <p:sp>
        <p:nvSpPr>
          <p:cNvPr id="5" name="Slide Number Placeholder 4">
            <a:extLst>
              <a:ext uri="{FF2B5EF4-FFF2-40B4-BE49-F238E27FC236}">
                <a16:creationId xmlns:a16="http://schemas.microsoft.com/office/drawing/2014/main" id="{6F2D1F76-086B-78D4-41C7-9DEC6EEB68D6}"/>
              </a:ext>
            </a:extLst>
          </p:cNvPr>
          <p:cNvSpPr>
            <a:spLocks noGrp="1"/>
          </p:cNvSpPr>
          <p:nvPr>
            <p:ph type="sldNum" sz="quarter" idx="12"/>
          </p:nvPr>
        </p:nvSpPr>
        <p:spPr/>
        <p:txBody>
          <a:bodyPr/>
          <a:lstStyle/>
          <a:p>
            <a:fld id="{80967E29-1480-472A-9FC5-C4768A52587C}" type="slidenum">
              <a:rPr lang="en-US" smtClean="0"/>
              <a:t>8</a:t>
            </a:fld>
            <a:endParaRPr lang="en-US" dirty="0"/>
          </a:p>
        </p:txBody>
      </p:sp>
      <p:sp>
        <p:nvSpPr>
          <p:cNvPr id="7" name="TextBox 6">
            <a:extLst>
              <a:ext uri="{FF2B5EF4-FFF2-40B4-BE49-F238E27FC236}">
                <a16:creationId xmlns:a16="http://schemas.microsoft.com/office/drawing/2014/main" id="{FDFD5B53-2024-9AFE-9EBE-A6FBA815CD9D}"/>
              </a:ext>
            </a:extLst>
          </p:cNvPr>
          <p:cNvSpPr txBox="1"/>
          <p:nvPr/>
        </p:nvSpPr>
        <p:spPr>
          <a:xfrm>
            <a:off x="265277" y="1200831"/>
            <a:ext cx="7646348" cy="381642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1400" dirty="0">
                <a:latin typeface="Bookman Old Style" panose="02050604050505020204" pitchFamily="18" charset="0"/>
              </a:rPr>
              <a:t>SR Latch (Set-Reset Latch):   The most fundamental latch type, forming the basis for more complex flip-flops.</a:t>
            </a:r>
          </a:p>
          <a:p>
            <a:pPr marL="285750" indent="-285750">
              <a:lnSpc>
                <a:spcPct val="200000"/>
              </a:lnSpc>
              <a:buFont typeface="Arial" panose="020B0604020202020204" pitchFamily="34" charset="0"/>
              <a:buChar char="•"/>
            </a:pPr>
            <a:r>
              <a:rPr lang="en-US" sz="1400" dirty="0">
                <a:latin typeface="Bookman Old Style" panose="02050604050505020204" pitchFamily="18" charset="0"/>
              </a:rPr>
              <a:t>D Flip-flop (Data or Delay Flip-flop): Most Common Type. It is widely used due to its simplicity and direct data storage capability.</a:t>
            </a:r>
          </a:p>
          <a:p>
            <a:pPr marL="285750" indent="-285750">
              <a:lnSpc>
                <a:spcPct val="200000"/>
              </a:lnSpc>
              <a:buFont typeface="Arial" panose="020B0604020202020204" pitchFamily="34" charset="0"/>
              <a:buChar char="•"/>
            </a:pPr>
            <a:r>
              <a:rPr lang="en-US" sz="1400" dirty="0">
                <a:latin typeface="Bookman Old Style" panose="02050604050505020204" pitchFamily="18" charset="0"/>
              </a:rPr>
              <a:t>JK Flip-flop: Versatile Control that offers more control over state transitions than D flip-flops.</a:t>
            </a:r>
          </a:p>
          <a:p>
            <a:pPr marL="285750" indent="-285750">
              <a:lnSpc>
                <a:spcPct val="200000"/>
              </a:lnSpc>
              <a:buFont typeface="Arial" panose="020B0604020202020204" pitchFamily="34" charset="0"/>
              <a:buChar char="•"/>
            </a:pPr>
            <a:r>
              <a:rPr lang="en-US" sz="1400" dirty="0">
                <a:latin typeface="Bookman Old Style" panose="02050604050505020204" pitchFamily="18" charset="0"/>
              </a:rPr>
              <a:t>T Flip-flop (Toggle Flip-flop): Specialized for Toggling that is designed specifically to toggle its output with each clock pulse</a:t>
            </a:r>
          </a:p>
          <a:p>
            <a:endParaRPr lang="en-US" dirty="0"/>
          </a:p>
        </p:txBody>
      </p:sp>
      <p:pic>
        <p:nvPicPr>
          <p:cNvPr id="3074" name="Picture 2" descr="Image result for SR latch">
            <a:extLst>
              <a:ext uri="{FF2B5EF4-FFF2-40B4-BE49-F238E27FC236}">
                <a16:creationId xmlns:a16="http://schemas.microsoft.com/office/drawing/2014/main" id="{F03068C5-2216-F74A-362D-E5AD5021F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6722" y="4416108"/>
            <a:ext cx="3251512" cy="1978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Image result for Nor Based SR Latch">
            <a:extLst>
              <a:ext uri="{FF2B5EF4-FFF2-40B4-BE49-F238E27FC236}">
                <a16:creationId xmlns:a16="http://schemas.microsoft.com/office/drawing/2014/main" id="{1AEBFBAA-E447-B6FF-9EA5-CFEF1ED85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41" t="22932" r="3708"/>
          <a:stretch/>
        </p:blipFill>
        <p:spPr bwMode="auto">
          <a:xfrm>
            <a:off x="8406059" y="1463923"/>
            <a:ext cx="3152281" cy="2145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2997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B4B-FDD4-1C20-B861-E0EEA6776768}"/>
              </a:ext>
            </a:extLst>
          </p:cNvPr>
          <p:cNvSpPr>
            <a:spLocks noGrp="1"/>
          </p:cNvSpPr>
          <p:nvPr>
            <p:ph type="title"/>
          </p:nvPr>
        </p:nvSpPr>
        <p:spPr>
          <a:xfrm>
            <a:off x="1567542" y="33720"/>
            <a:ext cx="9851571" cy="1124949"/>
          </a:xfrm>
        </p:spPr>
        <p:txBody>
          <a:bodyPr/>
          <a:lstStyle/>
          <a:p>
            <a:r>
              <a:rPr lang="en-US" dirty="0"/>
              <a:t>The SR Latch (Flip-Flop)</a:t>
            </a:r>
          </a:p>
        </p:txBody>
      </p:sp>
      <p:sp>
        <p:nvSpPr>
          <p:cNvPr id="5" name="Slide Number Placeholder 4">
            <a:extLst>
              <a:ext uri="{FF2B5EF4-FFF2-40B4-BE49-F238E27FC236}">
                <a16:creationId xmlns:a16="http://schemas.microsoft.com/office/drawing/2014/main" id="{6F2D1F76-086B-78D4-41C7-9DEC6EEB68D6}"/>
              </a:ext>
            </a:extLst>
          </p:cNvPr>
          <p:cNvSpPr>
            <a:spLocks noGrp="1"/>
          </p:cNvSpPr>
          <p:nvPr>
            <p:ph type="sldNum" sz="quarter" idx="12"/>
          </p:nvPr>
        </p:nvSpPr>
        <p:spPr/>
        <p:txBody>
          <a:bodyPr/>
          <a:lstStyle/>
          <a:p>
            <a:fld id="{80967E29-1480-472A-9FC5-C4768A52587C}" type="slidenum">
              <a:rPr lang="en-US" smtClean="0"/>
              <a:t>9</a:t>
            </a:fld>
            <a:endParaRPr lang="en-US" dirty="0"/>
          </a:p>
        </p:txBody>
      </p:sp>
      <p:sp>
        <p:nvSpPr>
          <p:cNvPr id="7" name="TextBox 6">
            <a:extLst>
              <a:ext uri="{FF2B5EF4-FFF2-40B4-BE49-F238E27FC236}">
                <a16:creationId xmlns:a16="http://schemas.microsoft.com/office/drawing/2014/main" id="{FDFD5B53-2024-9AFE-9EBE-A6FBA815CD9D}"/>
              </a:ext>
            </a:extLst>
          </p:cNvPr>
          <p:cNvSpPr txBox="1"/>
          <p:nvPr/>
        </p:nvSpPr>
        <p:spPr>
          <a:xfrm>
            <a:off x="265277" y="1200831"/>
            <a:ext cx="7646348" cy="4139595"/>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US" sz="1400" dirty="0">
                <a:latin typeface="Bookman Old Style" panose="02050604050505020204" pitchFamily="18" charset="0"/>
              </a:rPr>
              <a:t>An SR flip-flop is essentially an SR latch with an additional clock input. </a:t>
            </a:r>
          </a:p>
          <a:p>
            <a:pPr marL="285750" indent="-285750">
              <a:lnSpc>
                <a:spcPct val="250000"/>
              </a:lnSpc>
              <a:buFont typeface="Arial" panose="020B0604020202020204" pitchFamily="34" charset="0"/>
              <a:buChar char="•"/>
            </a:pPr>
            <a:r>
              <a:rPr lang="en-US" sz="1400" dirty="0">
                <a:latin typeface="Bookman Old Style" panose="02050604050505020204" pitchFamily="18" charset="0"/>
              </a:rPr>
              <a:t>It allows the flip-flop to be edge-triggered, meaning it only responds to changes in the clock signal.</a:t>
            </a:r>
          </a:p>
          <a:p>
            <a:pPr marL="285750" indent="-285750">
              <a:lnSpc>
                <a:spcPct val="250000"/>
              </a:lnSpc>
              <a:buFont typeface="Arial" panose="020B0604020202020204" pitchFamily="34" charset="0"/>
              <a:buChar char="•"/>
            </a:pPr>
            <a:r>
              <a:rPr lang="en-US" sz="1400" dirty="0">
                <a:latin typeface="Bookman Old Style" panose="02050604050505020204" pitchFamily="18" charset="0"/>
              </a:rPr>
              <a:t>The SR flip-flop is also known as a </a:t>
            </a:r>
            <a:r>
              <a:rPr lang="en-US" sz="1400" b="1" dirty="0">
                <a:solidFill>
                  <a:srgbClr val="FF0000"/>
                </a:solidFill>
                <a:latin typeface="Bookman Old Style" panose="02050604050505020204" pitchFamily="18" charset="0"/>
              </a:rPr>
              <a:t>Set-Reset</a:t>
            </a:r>
            <a:r>
              <a:rPr lang="en-US" sz="1400" dirty="0">
                <a:latin typeface="Bookman Old Style" panose="02050604050505020204" pitchFamily="18" charset="0"/>
              </a:rPr>
              <a:t> flip-flop, is a basic type of latch, which is a basic electronic circuit that can store one bit of information (0 or 1). </a:t>
            </a:r>
          </a:p>
          <a:p>
            <a:pPr marL="285750" indent="-285750">
              <a:lnSpc>
                <a:spcPct val="250000"/>
              </a:lnSpc>
              <a:buFont typeface="Arial" panose="020B0604020202020204" pitchFamily="34" charset="0"/>
              <a:buChar char="•"/>
            </a:pPr>
            <a:r>
              <a:rPr lang="en-US" sz="1400" dirty="0">
                <a:latin typeface="Bookman Old Style" panose="02050604050505020204" pitchFamily="18" charset="0"/>
              </a:rPr>
              <a:t>It has two inputs, Set (S) and Reset (R), that directly control the state of its output (Q)</a:t>
            </a:r>
          </a:p>
          <a:p>
            <a:endParaRPr lang="en-US" dirty="0"/>
          </a:p>
        </p:txBody>
      </p:sp>
      <p:pic>
        <p:nvPicPr>
          <p:cNvPr id="3074" name="Picture 2" descr="Image result for SR latch">
            <a:extLst>
              <a:ext uri="{FF2B5EF4-FFF2-40B4-BE49-F238E27FC236}">
                <a16:creationId xmlns:a16="http://schemas.microsoft.com/office/drawing/2014/main" id="{F03068C5-2216-F74A-362D-E5AD5021F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6722" y="4416108"/>
            <a:ext cx="3251512" cy="1978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Image result for Nor Based SR Latch">
            <a:extLst>
              <a:ext uri="{FF2B5EF4-FFF2-40B4-BE49-F238E27FC236}">
                <a16:creationId xmlns:a16="http://schemas.microsoft.com/office/drawing/2014/main" id="{1AEBFBAA-E447-B6FF-9EA5-CFEF1ED85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41" t="22932" r="3708"/>
          <a:stretch/>
        </p:blipFill>
        <p:spPr bwMode="auto">
          <a:xfrm>
            <a:off x="8406059" y="1463923"/>
            <a:ext cx="3152281" cy="2145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85946230"/>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2.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588</TotalTime>
  <Words>2386</Words>
  <Application>Microsoft Office PowerPoint</Application>
  <PresentationFormat>Widescreen</PresentationFormat>
  <Paragraphs>222</Paragraphs>
  <Slides>28</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Bookman Old Style</vt:lpstr>
      <vt:lpstr>Calibri</vt:lpstr>
      <vt:lpstr>Source Sans Pro</vt:lpstr>
      <vt:lpstr>FunkyShapesDarkVTI</vt:lpstr>
      <vt:lpstr>Digital Circuits</vt:lpstr>
      <vt:lpstr>Objectives</vt:lpstr>
      <vt:lpstr>Revision</vt:lpstr>
      <vt:lpstr>What are Flip Flops?</vt:lpstr>
      <vt:lpstr> How it works?</vt:lpstr>
      <vt:lpstr>Flip-Flop</vt:lpstr>
      <vt:lpstr>Why are flip-flops important?</vt:lpstr>
      <vt:lpstr>Types of Flip-Flops</vt:lpstr>
      <vt:lpstr>The SR Latch (Flip-Flop)</vt:lpstr>
      <vt:lpstr>The SR Latch (Flip-Flop)</vt:lpstr>
      <vt:lpstr>The S-R (Latch) Flip Flop</vt:lpstr>
      <vt:lpstr>The SR Latch (Flip-Flop)</vt:lpstr>
      <vt:lpstr>SR Flip Flop</vt:lpstr>
      <vt:lpstr>SR Flip Flop</vt:lpstr>
      <vt:lpstr>S-R Flip-Flop</vt:lpstr>
      <vt:lpstr>S-R Flip-Flop</vt:lpstr>
      <vt:lpstr>SR Flip Flops</vt:lpstr>
      <vt:lpstr>The SR Flip-Flop</vt:lpstr>
      <vt:lpstr>SR Flip Flop</vt:lpstr>
      <vt:lpstr>J K Flip Flops</vt:lpstr>
      <vt:lpstr>JK Flip-Flop </vt:lpstr>
      <vt:lpstr>JK Flip Flop</vt:lpstr>
      <vt:lpstr>How the JK Flip-Flop works </vt:lpstr>
      <vt:lpstr>JK Flip Flop</vt:lpstr>
      <vt:lpstr>JK Flip Flop Truth Table</vt:lpstr>
      <vt:lpstr>Video </vt:lpstr>
      <vt:lpstr>Students’ Concept Development</vt:lpstr>
      <vt:lpstr>JK Flip Flop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Circuits</dc:title>
  <dc:creator>Janet Sterling</dc:creator>
  <cp:lastModifiedBy>Janet ReidSterling</cp:lastModifiedBy>
  <cp:revision>35</cp:revision>
  <dcterms:created xsi:type="dcterms:W3CDTF">2022-09-18T03:52:17Z</dcterms:created>
  <dcterms:modified xsi:type="dcterms:W3CDTF">2024-07-04T00:59:51Z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